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ooper Hewitt Bold" charset="1" panose="00000000000000000000"/>
      <p:regular r:id="rId20"/>
    </p:embeddedFon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9.png" Type="http://schemas.openxmlformats.org/officeDocument/2006/relationships/image"/><Relationship Id="rId6" Target="../embeddings/oleObject3.bin" Type="http://schemas.openxmlformats.org/officeDocument/2006/relationships/oleObject"/><Relationship Id="rId7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embeddings/oleObject2.bin" Type="http://schemas.openxmlformats.org/officeDocument/2006/relationships/oleObject"/><Relationship Id="rId2" Target="../media/image24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embeddings/oleObject1.bin" Type="http://schemas.openxmlformats.org/officeDocument/2006/relationships/oleObject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66" r="0" b="-45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1823" y="1028700"/>
            <a:ext cx="17177178" cy="8925614"/>
            <a:chOff x="0" y="0"/>
            <a:chExt cx="4524031" cy="2350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4030" cy="2350779"/>
            </a:xfrm>
            <a:custGeom>
              <a:avLst/>
              <a:gdLst/>
              <a:ahLst/>
              <a:cxnLst/>
              <a:rect r="r" b="b" t="t" l="l"/>
              <a:pathLst>
                <a:path h="2350779" w="4524030">
                  <a:moveTo>
                    <a:pt x="6761" y="0"/>
                  </a:moveTo>
                  <a:lnTo>
                    <a:pt x="4517270" y="0"/>
                  </a:lnTo>
                  <a:cubicBezTo>
                    <a:pt x="4521004" y="0"/>
                    <a:pt x="4524030" y="3027"/>
                    <a:pt x="4524030" y="6761"/>
                  </a:cubicBezTo>
                  <a:lnTo>
                    <a:pt x="4524030" y="2344018"/>
                  </a:lnTo>
                  <a:cubicBezTo>
                    <a:pt x="4524030" y="2347752"/>
                    <a:pt x="4521004" y="2350779"/>
                    <a:pt x="4517270" y="2350779"/>
                  </a:cubicBezTo>
                  <a:lnTo>
                    <a:pt x="6761" y="2350779"/>
                  </a:lnTo>
                  <a:cubicBezTo>
                    <a:pt x="3027" y="2350779"/>
                    <a:pt x="0" y="2347752"/>
                    <a:pt x="0" y="2344018"/>
                  </a:cubicBezTo>
                  <a:lnTo>
                    <a:pt x="0" y="6761"/>
                  </a:lnTo>
                  <a:cubicBezTo>
                    <a:pt x="0" y="3027"/>
                    <a:pt x="3027" y="0"/>
                    <a:pt x="67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4031" cy="2388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0" y="436795"/>
            <a:ext cx="7623935" cy="9850205"/>
          </a:xfrm>
          <a:custGeom>
            <a:avLst/>
            <a:gdLst/>
            <a:ahLst/>
            <a:cxnLst/>
            <a:rect r="r" b="b" t="t" l="l"/>
            <a:pathLst>
              <a:path h="9850205" w="7623935">
                <a:moveTo>
                  <a:pt x="7623935" y="0"/>
                </a:moveTo>
                <a:lnTo>
                  <a:pt x="0" y="0"/>
                </a:lnTo>
                <a:lnTo>
                  <a:pt x="0" y="9850205"/>
                </a:lnTo>
                <a:lnTo>
                  <a:pt x="7623935" y="9850205"/>
                </a:lnTo>
                <a:lnTo>
                  <a:pt x="7623935" y="0"/>
                </a:lnTo>
                <a:close/>
              </a:path>
            </a:pathLst>
          </a:custGeom>
          <a:blipFill>
            <a:blip r:embed="rId3"/>
            <a:stretch>
              <a:fillRect l="0" t="0" r="-1902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14649" y="7920833"/>
            <a:ext cx="10297263" cy="2028128"/>
            <a:chOff x="0" y="0"/>
            <a:chExt cx="2712036" cy="5341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2036" cy="534157"/>
            </a:xfrm>
            <a:custGeom>
              <a:avLst/>
              <a:gdLst/>
              <a:ahLst/>
              <a:cxnLst/>
              <a:rect r="r" b="b" t="t" l="l"/>
              <a:pathLst>
                <a:path h="534157" w="2712036">
                  <a:moveTo>
                    <a:pt x="11278" y="0"/>
                  </a:moveTo>
                  <a:lnTo>
                    <a:pt x="2700759" y="0"/>
                  </a:lnTo>
                  <a:cubicBezTo>
                    <a:pt x="2703750" y="0"/>
                    <a:pt x="2706618" y="1188"/>
                    <a:pt x="2708733" y="3303"/>
                  </a:cubicBezTo>
                  <a:cubicBezTo>
                    <a:pt x="2710848" y="5418"/>
                    <a:pt x="2712036" y="8287"/>
                    <a:pt x="2712036" y="11278"/>
                  </a:cubicBezTo>
                  <a:lnTo>
                    <a:pt x="2712036" y="522880"/>
                  </a:lnTo>
                  <a:cubicBezTo>
                    <a:pt x="2712036" y="525871"/>
                    <a:pt x="2710848" y="528739"/>
                    <a:pt x="2708733" y="530854"/>
                  </a:cubicBezTo>
                  <a:cubicBezTo>
                    <a:pt x="2706618" y="532969"/>
                    <a:pt x="2703750" y="534157"/>
                    <a:pt x="2700759" y="534157"/>
                  </a:cubicBezTo>
                  <a:lnTo>
                    <a:pt x="11278" y="534157"/>
                  </a:lnTo>
                  <a:cubicBezTo>
                    <a:pt x="5049" y="534157"/>
                    <a:pt x="0" y="529108"/>
                    <a:pt x="0" y="522880"/>
                  </a:cubicBezTo>
                  <a:lnTo>
                    <a:pt x="0" y="11278"/>
                  </a:lnTo>
                  <a:cubicBezTo>
                    <a:pt x="0" y="8287"/>
                    <a:pt x="1188" y="5418"/>
                    <a:pt x="3303" y="3303"/>
                  </a:cubicBezTo>
                  <a:cubicBezTo>
                    <a:pt x="5418" y="1188"/>
                    <a:pt x="8287" y="0"/>
                    <a:pt x="11278" y="0"/>
                  </a:cubicBezTo>
                  <a:close/>
                </a:path>
              </a:pathLst>
            </a:custGeom>
            <a:solidFill>
              <a:srgbClr val="80C5B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12036" cy="572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24738" y="8090558"/>
            <a:ext cx="1438585" cy="1614738"/>
          </a:xfrm>
          <a:custGeom>
            <a:avLst/>
            <a:gdLst/>
            <a:ahLst/>
            <a:cxnLst/>
            <a:rect r="r" b="b" t="t" l="l"/>
            <a:pathLst>
              <a:path h="1614738" w="1438585">
                <a:moveTo>
                  <a:pt x="0" y="0"/>
                </a:moveTo>
                <a:lnTo>
                  <a:pt x="1438584" y="0"/>
                </a:lnTo>
                <a:lnTo>
                  <a:pt x="1438584" y="1614738"/>
                </a:lnTo>
                <a:lnTo>
                  <a:pt x="0" y="1614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22419" y="8090558"/>
            <a:ext cx="850155" cy="1617942"/>
          </a:xfrm>
          <a:custGeom>
            <a:avLst/>
            <a:gdLst/>
            <a:ahLst/>
            <a:cxnLst/>
            <a:rect r="r" b="b" t="t" l="l"/>
            <a:pathLst>
              <a:path h="1617942" w="850155">
                <a:moveTo>
                  <a:pt x="0" y="0"/>
                </a:moveTo>
                <a:lnTo>
                  <a:pt x="850155" y="0"/>
                </a:lnTo>
                <a:lnTo>
                  <a:pt x="850155" y="1617943"/>
                </a:lnTo>
                <a:lnTo>
                  <a:pt x="0" y="16179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34549" y="8090558"/>
            <a:ext cx="1707896" cy="1614738"/>
          </a:xfrm>
          <a:custGeom>
            <a:avLst/>
            <a:gdLst/>
            <a:ahLst/>
            <a:cxnLst/>
            <a:rect r="r" b="b" t="t" l="l"/>
            <a:pathLst>
              <a:path h="1614738" w="1707896">
                <a:moveTo>
                  <a:pt x="0" y="0"/>
                </a:moveTo>
                <a:lnTo>
                  <a:pt x="1707896" y="0"/>
                </a:lnTo>
                <a:lnTo>
                  <a:pt x="1707896" y="1614738"/>
                </a:lnTo>
                <a:lnTo>
                  <a:pt x="0" y="16147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2500" y="8428798"/>
            <a:ext cx="2263141" cy="1279703"/>
          </a:xfrm>
          <a:custGeom>
            <a:avLst/>
            <a:gdLst/>
            <a:ahLst/>
            <a:cxnLst/>
            <a:rect r="r" b="b" t="t" l="l"/>
            <a:pathLst>
              <a:path h="1279703" w="2263141">
                <a:moveTo>
                  <a:pt x="0" y="0"/>
                </a:moveTo>
                <a:lnTo>
                  <a:pt x="2263141" y="0"/>
                </a:lnTo>
                <a:lnTo>
                  <a:pt x="2263141" y="1279703"/>
                </a:lnTo>
                <a:lnTo>
                  <a:pt x="0" y="1279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35614" y="1295767"/>
            <a:ext cx="9786805" cy="122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7"/>
              </a:lnSpc>
            </a:pPr>
            <a:r>
              <a:rPr lang="en-US" sz="761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</a:t>
            </a:r>
            <a:r>
              <a:rPr lang="en-US" sz="761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rtual Care Assistant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83733" y="3528595"/>
            <a:ext cx="3834519" cy="44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83733" y="4193090"/>
            <a:ext cx="5015439" cy="133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8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Shay Sason </a:t>
            </a:r>
          </a:p>
          <a:p>
            <a:pPr algn="l">
              <a:lnSpc>
                <a:spcPts val="3567"/>
              </a:lnSpc>
            </a:pPr>
            <a:r>
              <a:rPr lang="en-US" sz="28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Gabrielle Maor </a:t>
            </a:r>
          </a:p>
          <a:p>
            <a:pPr algn="l">
              <a:lnSpc>
                <a:spcPts val="356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783733" y="2259110"/>
            <a:ext cx="5657541" cy="122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7"/>
              </a:lnSpc>
              <a:spcBef>
                <a:spcPct val="0"/>
              </a:spcBef>
            </a:pPr>
            <a:r>
              <a:rPr lang="en-US" b="true" sz="7611" strike="noStrike" u="non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from home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954" y="1380307"/>
            <a:ext cx="17547509" cy="8841878"/>
            <a:chOff x="0" y="0"/>
            <a:chExt cx="4621566" cy="2328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21566" cy="2328725"/>
            </a:xfrm>
            <a:custGeom>
              <a:avLst/>
              <a:gdLst/>
              <a:ahLst/>
              <a:cxnLst/>
              <a:rect r="r" b="b" t="t" l="l"/>
              <a:pathLst>
                <a:path h="2328725" w="4621566">
                  <a:moveTo>
                    <a:pt x="5736" y="0"/>
                  </a:moveTo>
                  <a:lnTo>
                    <a:pt x="4615831" y="0"/>
                  </a:lnTo>
                  <a:cubicBezTo>
                    <a:pt x="4617352" y="0"/>
                    <a:pt x="4618811" y="604"/>
                    <a:pt x="4619887" y="1680"/>
                  </a:cubicBezTo>
                  <a:cubicBezTo>
                    <a:pt x="4620962" y="2756"/>
                    <a:pt x="4621566" y="4214"/>
                    <a:pt x="4621566" y="5736"/>
                  </a:cubicBezTo>
                  <a:lnTo>
                    <a:pt x="4621566" y="2322990"/>
                  </a:lnTo>
                  <a:cubicBezTo>
                    <a:pt x="4621566" y="2324511"/>
                    <a:pt x="4620962" y="2325970"/>
                    <a:pt x="4619887" y="2327045"/>
                  </a:cubicBezTo>
                  <a:cubicBezTo>
                    <a:pt x="4618811" y="2328121"/>
                    <a:pt x="4617352" y="2328725"/>
                    <a:pt x="4615831" y="2328725"/>
                  </a:cubicBezTo>
                  <a:lnTo>
                    <a:pt x="5736" y="2328725"/>
                  </a:lnTo>
                  <a:cubicBezTo>
                    <a:pt x="2568" y="2328725"/>
                    <a:pt x="0" y="2326157"/>
                    <a:pt x="0" y="2322990"/>
                  </a:cubicBezTo>
                  <a:lnTo>
                    <a:pt x="0" y="5736"/>
                  </a:lnTo>
                  <a:cubicBezTo>
                    <a:pt x="0" y="4214"/>
                    <a:pt x="604" y="2756"/>
                    <a:pt x="1680" y="1680"/>
                  </a:cubicBezTo>
                  <a:cubicBezTo>
                    <a:pt x="2756" y="604"/>
                    <a:pt x="4214" y="0"/>
                    <a:pt x="5736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621566" cy="2290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29654" y="773048"/>
            <a:ext cx="1059293" cy="806387"/>
          </a:xfrm>
          <a:custGeom>
            <a:avLst/>
            <a:gdLst/>
            <a:ahLst/>
            <a:cxnLst/>
            <a:rect r="r" b="b" t="t" l="l"/>
            <a:pathLst>
              <a:path h="806387" w="1059293">
                <a:moveTo>
                  <a:pt x="0" y="0"/>
                </a:moveTo>
                <a:lnTo>
                  <a:pt x="1059292" y="0"/>
                </a:lnTo>
                <a:lnTo>
                  <a:pt x="1059292" y="806387"/>
                </a:lnTo>
                <a:lnTo>
                  <a:pt x="0" y="806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525258" y="6948817"/>
          <a:ext cx="5029200" cy="2514600"/>
        </p:xfrm>
        <a:graphic>
          <a:graphicData uri="http://schemas.openxmlformats.org/presentationml/2006/ole">
            <p:oleObj imgW="6032500" imgH="3517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9002033" y="2202536"/>
            <a:ext cx="8621121" cy="6886120"/>
          </a:xfrm>
          <a:custGeom>
            <a:avLst/>
            <a:gdLst/>
            <a:ahLst/>
            <a:cxnLst/>
            <a:rect r="r" b="b" t="t" l="l"/>
            <a:pathLst>
              <a:path h="6886120" w="8621121">
                <a:moveTo>
                  <a:pt x="0" y="0"/>
                </a:moveTo>
                <a:lnTo>
                  <a:pt x="8621121" y="0"/>
                </a:lnTo>
                <a:lnTo>
                  <a:pt x="8621121" y="6886120"/>
                </a:lnTo>
                <a:lnTo>
                  <a:pt x="0" y="6886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5457" y="406852"/>
            <a:ext cx="14690749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</a:t>
            </a:r>
            <a:r>
              <a:rPr lang="en-US" sz="6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 Results – Final Model Comparison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5258" y="1710358"/>
            <a:ext cx="8172348" cy="4866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7"/>
              </a:lnSpc>
            </a:pPr>
            <a:r>
              <a:rPr lang="en-US" sz="171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Comparison Insights</a:t>
            </a:r>
          </a:p>
          <a:p>
            <a:pPr algn="l" marL="370999" indent="-185500" lvl="1">
              <a:lnSpc>
                <a:spcPts val="2577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Combined models (Text + Vitals) achieved the highes</a:t>
            </a:r>
            <a:r>
              <a:rPr lang="en-US" sz="17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 p</a:t>
            </a:r>
            <a:r>
              <a:rPr lang="en-US" sz="17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erformance, especi</a:t>
            </a:r>
            <a:r>
              <a:rPr lang="en-US" sz="17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ally with XGBoost and LightGBM.</a:t>
            </a:r>
          </a:p>
          <a:p>
            <a:pPr algn="l" marL="370999" indent="-185500" lvl="1">
              <a:lnSpc>
                <a:spcPts val="2577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Fusion Logistic Regression model delivered surprisingly strong results given its low complexity.</a:t>
            </a:r>
          </a:p>
          <a:p>
            <a:pPr algn="l" marL="370999" indent="-185500" lvl="1">
              <a:lnSpc>
                <a:spcPts val="2577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BERT-only models did not consistently outperform others, but performed well when integrated with quantitative data (Vitals).</a:t>
            </a:r>
          </a:p>
          <a:p>
            <a:pPr algn="l" marL="370999" indent="-185500" lvl="1">
              <a:lnSpc>
                <a:spcPts val="2577"/>
              </a:lnSpc>
              <a:buFont typeface="Arial"/>
              <a:buChar char="•"/>
            </a:pPr>
            <a:r>
              <a:rPr lang="en-US" sz="17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Neural network models were less consistent — possibly due to sensitivity to hyperparameters or insufficient data.</a:t>
            </a:r>
          </a:p>
          <a:p>
            <a:pPr algn="l">
              <a:lnSpc>
                <a:spcPts val="2577"/>
              </a:lnSpc>
            </a:pPr>
          </a:p>
          <a:p>
            <a:pPr algn="l">
              <a:lnSpc>
                <a:spcPts val="2577"/>
              </a:lnSpc>
            </a:pPr>
            <a:r>
              <a:rPr lang="en-US" sz="171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Conclusion:</a:t>
            </a:r>
          </a:p>
          <a:p>
            <a:pPr algn="l">
              <a:lnSpc>
                <a:spcPts val="2577"/>
              </a:lnSpc>
            </a:pPr>
            <a:r>
              <a:rPr lang="en-US" sz="17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best-performing models are those that combine natural language input with measured clinical data.</a:t>
            </a:r>
          </a:p>
          <a:p>
            <a:pPr algn="l">
              <a:lnSpc>
                <a:spcPts val="2577"/>
              </a:lnSpc>
              <a:spcBef>
                <a:spcPct val="0"/>
              </a:spcBef>
            </a:pPr>
            <a:r>
              <a:rPr lang="en-US" sz="17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Choosing XGBoost or LightGBM with fused inputs offers the optimal balance between accuracy and interpretability.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4097" y="1279613"/>
            <a:ext cx="17363789" cy="8867378"/>
            <a:chOff x="0" y="0"/>
            <a:chExt cx="3940385" cy="20122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40385" cy="2012285"/>
            </a:xfrm>
            <a:custGeom>
              <a:avLst/>
              <a:gdLst/>
              <a:ahLst/>
              <a:cxnLst/>
              <a:rect r="r" b="b" t="t" l="l"/>
              <a:pathLst>
                <a:path h="2012285" w="3940385">
                  <a:moveTo>
                    <a:pt x="5796" y="0"/>
                  </a:moveTo>
                  <a:lnTo>
                    <a:pt x="3934589" y="0"/>
                  </a:lnTo>
                  <a:cubicBezTo>
                    <a:pt x="3936126" y="0"/>
                    <a:pt x="3937600" y="611"/>
                    <a:pt x="3938687" y="1698"/>
                  </a:cubicBezTo>
                  <a:cubicBezTo>
                    <a:pt x="3939774" y="2785"/>
                    <a:pt x="3940385" y="4259"/>
                    <a:pt x="3940385" y="5796"/>
                  </a:cubicBezTo>
                  <a:lnTo>
                    <a:pt x="3940385" y="2006488"/>
                  </a:lnTo>
                  <a:cubicBezTo>
                    <a:pt x="3940385" y="2009690"/>
                    <a:pt x="3937790" y="2012285"/>
                    <a:pt x="3934589" y="2012285"/>
                  </a:cubicBezTo>
                  <a:lnTo>
                    <a:pt x="5796" y="2012285"/>
                  </a:lnTo>
                  <a:cubicBezTo>
                    <a:pt x="2595" y="2012285"/>
                    <a:pt x="0" y="2009690"/>
                    <a:pt x="0" y="2006488"/>
                  </a:cubicBezTo>
                  <a:lnTo>
                    <a:pt x="0" y="5796"/>
                  </a:lnTo>
                  <a:cubicBezTo>
                    <a:pt x="0" y="2595"/>
                    <a:pt x="2595" y="0"/>
                    <a:pt x="5796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940385" cy="1974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650398" y="2445167"/>
            <a:ext cx="6289710" cy="3113407"/>
          </a:xfrm>
          <a:custGeom>
            <a:avLst/>
            <a:gdLst/>
            <a:ahLst/>
            <a:cxnLst/>
            <a:rect r="r" b="b" t="t" l="l"/>
            <a:pathLst>
              <a:path h="3113407" w="6289710">
                <a:moveTo>
                  <a:pt x="0" y="0"/>
                </a:moveTo>
                <a:lnTo>
                  <a:pt x="6289710" y="0"/>
                </a:lnTo>
                <a:lnTo>
                  <a:pt x="6289710" y="3113406"/>
                </a:lnTo>
                <a:lnTo>
                  <a:pt x="0" y="3113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50398" y="5986353"/>
            <a:ext cx="6289710" cy="3113407"/>
          </a:xfrm>
          <a:custGeom>
            <a:avLst/>
            <a:gdLst/>
            <a:ahLst/>
            <a:cxnLst/>
            <a:rect r="r" b="b" t="t" l="l"/>
            <a:pathLst>
              <a:path h="3113407" w="6289710">
                <a:moveTo>
                  <a:pt x="0" y="0"/>
                </a:moveTo>
                <a:lnTo>
                  <a:pt x="6289710" y="0"/>
                </a:lnTo>
                <a:lnTo>
                  <a:pt x="6289710" y="3113406"/>
                </a:lnTo>
                <a:lnTo>
                  <a:pt x="0" y="3113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7204" y="1609881"/>
            <a:ext cx="10274666" cy="843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Simple models can go a long way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</a:t>
            </a: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with TF-IDF alone achieved high performance (F1 = 0.95) on raw clinical text.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Takeaway: Even simple solutions can yield strong results, especially when the input text is rich in clinical context.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2. Data fusion is key to success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 models that combine</a:t>
            </a: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text with vital signs showed a clear performance boost.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 fusion leverages both the narrative context and the patient’s physiological state</a:t>
            </a: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XGBoost and LightGBM stood out for both accuracy and consistency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These models reached over 97% accuracy when fed with combined inputs.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Their advantages include: robustness to missing data, fe</a:t>
            </a: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ature importance analysis, and efficient learning.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BERT isn’t always better — it’s about how you use it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BERT alone performed lower (~81%), but when integrated with vitals, it achieved very strong results.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Conclusion: Smart integration matters mo</a:t>
            </a: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 than the model’s complexity.</a:t>
            </a: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5.</a:t>
            </a: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Deep models need optimization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Neural Networks showed potential but lacked consistency — likely due to data size limitations and sensitivity to hyperparameters.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805"/>
              </a:lnSpc>
            </a:pPr>
            <a:r>
              <a:rPr lang="en-US" sz="187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Conclusion: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</a:t>
            </a: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 prediction of clinical change is achievable using accessible and interpretable models, as long as textual and clinical data are intelligently combined.</a:t>
            </a:r>
          </a:p>
          <a:p>
            <a:pPr algn="l">
              <a:lnSpc>
                <a:spcPts val="265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078685" y="175490"/>
            <a:ext cx="10130630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Insights &amp; Final Takeaway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3130" y="4851817"/>
            <a:ext cx="9657481" cy="5299543"/>
          </a:xfrm>
          <a:custGeom>
            <a:avLst/>
            <a:gdLst/>
            <a:ahLst/>
            <a:cxnLst/>
            <a:rect r="r" b="b" t="t" l="l"/>
            <a:pathLst>
              <a:path h="5299543" w="9657481">
                <a:moveTo>
                  <a:pt x="0" y="0"/>
                </a:moveTo>
                <a:lnTo>
                  <a:pt x="9657481" y="0"/>
                </a:lnTo>
                <a:lnTo>
                  <a:pt x="9657481" y="5299543"/>
                </a:lnTo>
                <a:lnTo>
                  <a:pt x="0" y="5299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8146" y="277914"/>
            <a:ext cx="8864658" cy="4908805"/>
          </a:xfrm>
          <a:custGeom>
            <a:avLst/>
            <a:gdLst/>
            <a:ahLst/>
            <a:cxnLst/>
            <a:rect r="r" b="b" t="t" l="l"/>
            <a:pathLst>
              <a:path h="4908805" w="8864658">
                <a:moveTo>
                  <a:pt x="0" y="0"/>
                </a:moveTo>
                <a:lnTo>
                  <a:pt x="8864658" y="0"/>
                </a:lnTo>
                <a:lnTo>
                  <a:pt x="8864658" y="4908804"/>
                </a:lnTo>
                <a:lnTo>
                  <a:pt x="0" y="4908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34192" y="332126"/>
            <a:ext cx="6720163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Graphical Ab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stract</a:t>
            </a: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28075" y="1028700"/>
            <a:ext cx="13206336" cy="8765706"/>
          </a:xfrm>
          <a:custGeom>
            <a:avLst/>
            <a:gdLst/>
            <a:ahLst/>
            <a:cxnLst/>
            <a:rect r="r" b="b" t="t" l="l"/>
            <a:pathLst>
              <a:path h="8765706" w="13206336">
                <a:moveTo>
                  <a:pt x="0" y="0"/>
                </a:moveTo>
                <a:lnTo>
                  <a:pt x="13206336" y="0"/>
                </a:lnTo>
                <a:lnTo>
                  <a:pt x="13206336" y="8765706"/>
                </a:lnTo>
                <a:lnTo>
                  <a:pt x="0" y="8765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9938" y="88717"/>
            <a:ext cx="6720163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Graphical Ab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stract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66" r="0" b="-45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155" y="0"/>
                  </a:moveTo>
                  <a:lnTo>
                    <a:pt x="4267571" y="0"/>
                  </a:lnTo>
                  <a:cubicBezTo>
                    <a:pt x="4271523" y="0"/>
                    <a:pt x="4274726" y="3203"/>
                    <a:pt x="4274726" y="7155"/>
                  </a:cubicBezTo>
                  <a:lnTo>
                    <a:pt x="4274726" y="2160312"/>
                  </a:lnTo>
                  <a:cubicBezTo>
                    <a:pt x="4274726" y="2162209"/>
                    <a:pt x="4273972" y="2164029"/>
                    <a:pt x="4272630" y="2165371"/>
                  </a:cubicBezTo>
                  <a:cubicBezTo>
                    <a:pt x="4271289" y="2166713"/>
                    <a:pt x="4269468" y="2167467"/>
                    <a:pt x="4267571" y="2167467"/>
                  </a:cubicBezTo>
                  <a:lnTo>
                    <a:pt x="7155" y="2167467"/>
                  </a:lnTo>
                  <a:cubicBezTo>
                    <a:pt x="5257" y="2167467"/>
                    <a:pt x="3437" y="2166713"/>
                    <a:pt x="2096" y="2165371"/>
                  </a:cubicBezTo>
                  <a:cubicBezTo>
                    <a:pt x="754" y="2164029"/>
                    <a:pt x="0" y="2162209"/>
                    <a:pt x="0" y="2160312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519914" y="3664105"/>
            <a:ext cx="7364368" cy="28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3"/>
              </a:lnSpc>
            </a:pPr>
            <a:r>
              <a:rPr lang="en-US" b="true" sz="985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  <a:p>
            <a:pPr algn="ctr">
              <a:lnSpc>
                <a:spcPts val="9953"/>
              </a:lnSpc>
            </a:pPr>
            <a:r>
              <a:rPr lang="en-US" b="true" sz="985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for listening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60583" y="485660"/>
            <a:ext cx="6076497" cy="9039417"/>
          </a:xfrm>
          <a:custGeom>
            <a:avLst/>
            <a:gdLst/>
            <a:ahLst/>
            <a:cxnLst/>
            <a:rect r="r" b="b" t="t" l="l"/>
            <a:pathLst>
              <a:path h="9039417" w="6076497">
                <a:moveTo>
                  <a:pt x="0" y="0"/>
                </a:moveTo>
                <a:lnTo>
                  <a:pt x="6076497" y="0"/>
                </a:lnTo>
                <a:lnTo>
                  <a:pt x="6076497" y="9039416"/>
                </a:lnTo>
                <a:lnTo>
                  <a:pt x="0" y="9039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9936" y="636169"/>
            <a:ext cx="8126063" cy="10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</a:t>
            </a: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roblem Description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948541"/>
            <a:ext cx="13351117" cy="5811203"/>
            <a:chOff x="0" y="0"/>
            <a:chExt cx="3516344" cy="15305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16344" cy="1530523"/>
            </a:xfrm>
            <a:custGeom>
              <a:avLst/>
              <a:gdLst/>
              <a:ahLst/>
              <a:cxnLst/>
              <a:rect r="r" b="b" t="t" l="l"/>
              <a:pathLst>
                <a:path h="1530523" w="3516344">
                  <a:moveTo>
                    <a:pt x="7538" y="0"/>
                  </a:moveTo>
                  <a:lnTo>
                    <a:pt x="3508805" y="0"/>
                  </a:lnTo>
                  <a:cubicBezTo>
                    <a:pt x="3510804" y="0"/>
                    <a:pt x="3512722" y="794"/>
                    <a:pt x="3514136" y="2208"/>
                  </a:cubicBezTo>
                  <a:cubicBezTo>
                    <a:pt x="3515549" y="3622"/>
                    <a:pt x="3516344" y="5539"/>
                    <a:pt x="3516344" y="7538"/>
                  </a:cubicBezTo>
                  <a:lnTo>
                    <a:pt x="3516344" y="1522984"/>
                  </a:lnTo>
                  <a:cubicBezTo>
                    <a:pt x="3516344" y="1524984"/>
                    <a:pt x="3515549" y="1526901"/>
                    <a:pt x="3514136" y="1528315"/>
                  </a:cubicBezTo>
                  <a:cubicBezTo>
                    <a:pt x="3512722" y="1529728"/>
                    <a:pt x="3510804" y="1530523"/>
                    <a:pt x="3508805" y="1530523"/>
                  </a:cubicBezTo>
                  <a:lnTo>
                    <a:pt x="7538" y="1530523"/>
                  </a:lnTo>
                  <a:cubicBezTo>
                    <a:pt x="5539" y="1530523"/>
                    <a:pt x="3622" y="1529728"/>
                    <a:pt x="2208" y="1528315"/>
                  </a:cubicBezTo>
                  <a:cubicBezTo>
                    <a:pt x="794" y="1526901"/>
                    <a:pt x="0" y="1524984"/>
                    <a:pt x="0" y="1522984"/>
                  </a:cubicBezTo>
                  <a:lnTo>
                    <a:pt x="0" y="7538"/>
                  </a:lnTo>
                  <a:cubicBezTo>
                    <a:pt x="0" y="5539"/>
                    <a:pt x="794" y="3622"/>
                    <a:pt x="2208" y="2208"/>
                  </a:cubicBezTo>
                  <a:cubicBezTo>
                    <a:pt x="3622" y="794"/>
                    <a:pt x="5539" y="0"/>
                    <a:pt x="7538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3516344" cy="1492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3377635" y="5874919"/>
            <a:ext cx="4789962" cy="4310966"/>
          </a:xfrm>
          <a:custGeom>
            <a:avLst/>
            <a:gdLst/>
            <a:ahLst/>
            <a:cxnLst/>
            <a:rect r="r" b="b" t="t" l="l"/>
            <a:pathLst>
              <a:path h="4310966" w="4789962">
                <a:moveTo>
                  <a:pt x="4789962" y="0"/>
                </a:moveTo>
                <a:lnTo>
                  <a:pt x="0" y="0"/>
                </a:lnTo>
                <a:lnTo>
                  <a:pt x="0" y="4310966"/>
                </a:lnTo>
                <a:lnTo>
                  <a:pt x="4789962" y="4310966"/>
                </a:lnTo>
                <a:lnTo>
                  <a:pt x="47899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99139" y="2299726"/>
            <a:ext cx="12621310" cy="505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Monitoring Changes in the Condition of Home Hospitalization Patients Using Clinical Data and Free Text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the context of home hospitalization, medical staff monitor the patient's condition through daily visits and regular reports.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is collected from various sources – physiological measurements, medical documentation, 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free-text descriptions from both patients and caregivers.</a:t>
            </a:r>
          </a:p>
          <a:p>
            <a:pPr algn="l">
              <a:lnSpc>
                <a:spcPts val="2883"/>
              </a:lnSpc>
            </a:pP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challenge: 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information is dispersed, inconsistent, and often difficult to piece together into a clear clinical picture.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Changes in the patient’s condition - whether improvement or deterioration - can go unnoticed.</a:t>
            </a:r>
          </a:p>
          <a:p>
            <a:pPr algn="l">
              <a:lnSpc>
                <a:spcPts val="2883"/>
              </a:lnSpc>
            </a:pP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Problem: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can we automatically detect day-to-day changes in a home-hospitalized patient's medical condition 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combining free-text input with structured clinical data?</a:t>
            </a:r>
          </a:p>
          <a:p>
            <a:pPr algn="l">
              <a:lnSpc>
                <a:spcPts val="288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9896" y="1934621"/>
            <a:ext cx="16439404" cy="5811203"/>
            <a:chOff x="0" y="0"/>
            <a:chExt cx="4329720" cy="15305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29719" cy="1530523"/>
            </a:xfrm>
            <a:custGeom>
              <a:avLst/>
              <a:gdLst/>
              <a:ahLst/>
              <a:cxnLst/>
              <a:rect r="r" b="b" t="t" l="l"/>
              <a:pathLst>
                <a:path h="1530523" w="4329719">
                  <a:moveTo>
                    <a:pt x="6122" y="0"/>
                  </a:moveTo>
                  <a:lnTo>
                    <a:pt x="4323597" y="0"/>
                  </a:lnTo>
                  <a:cubicBezTo>
                    <a:pt x="4325221" y="0"/>
                    <a:pt x="4326778" y="645"/>
                    <a:pt x="4327926" y="1793"/>
                  </a:cubicBezTo>
                  <a:cubicBezTo>
                    <a:pt x="4329075" y="2941"/>
                    <a:pt x="4329719" y="4498"/>
                    <a:pt x="4329719" y="6122"/>
                  </a:cubicBezTo>
                  <a:lnTo>
                    <a:pt x="4329719" y="1524400"/>
                  </a:lnTo>
                  <a:cubicBezTo>
                    <a:pt x="4329719" y="1527782"/>
                    <a:pt x="4326979" y="1530523"/>
                    <a:pt x="4323597" y="1530523"/>
                  </a:cubicBezTo>
                  <a:lnTo>
                    <a:pt x="6122" y="1530523"/>
                  </a:lnTo>
                  <a:cubicBezTo>
                    <a:pt x="4498" y="1530523"/>
                    <a:pt x="2941" y="1529878"/>
                    <a:pt x="1793" y="1528730"/>
                  </a:cubicBezTo>
                  <a:cubicBezTo>
                    <a:pt x="645" y="1527581"/>
                    <a:pt x="0" y="1526024"/>
                    <a:pt x="0" y="1524400"/>
                  </a:cubicBezTo>
                  <a:lnTo>
                    <a:pt x="0" y="6122"/>
                  </a:lnTo>
                  <a:cubicBezTo>
                    <a:pt x="0" y="2741"/>
                    <a:pt x="2741" y="0"/>
                    <a:pt x="6122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329720" cy="1492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62494" y="460066"/>
            <a:ext cx="8126063" cy="10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</a:t>
            </a: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roject 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2494" y="2271135"/>
            <a:ext cx="13108519" cy="341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3"/>
              </a:lnSpc>
            </a:pPr>
            <a:r>
              <a:rPr lang="en-US" sz="20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Effective home-patient monitoring demands accurate, timely clinical insights. This project aims to develop a clinical decision support tool for home hospitalization teams by:</a:t>
            </a:r>
          </a:p>
          <a:p>
            <a:pPr algn="l">
              <a:lnSpc>
                <a:spcPts val="3033"/>
              </a:lnSpc>
            </a:pPr>
          </a:p>
          <a:p>
            <a:pPr algn="l" marL="436561" indent="-218281" lvl="1">
              <a:lnSpc>
                <a:spcPts val="3033"/>
              </a:lnSpc>
              <a:buFont typeface="Arial"/>
              <a:buChar char="•"/>
            </a:pPr>
            <a:r>
              <a:rPr lang="en-US" sz="20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Predicting changes in a patient’s condition between visits (improvement, no change, or deterioration).</a:t>
            </a:r>
          </a:p>
          <a:p>
            <a:pPr algn="l" marL="436561" indent="-218281" lvl="1">
              <a:lnSpc>
                <a:spcPts val="3033"/>
              </a:lnSpc>
              <a:buFont typeface="Arial"/>
              <a:buChar char="•"/>
            </a:pPr>
            <a:r>
              <a:rPr lang="en-US" sz="20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Integrating heterogeneous data sources, including unstructured clinical notes and structured physiological measurements.</a:t>
            </a:r>
          </a:p>
          <a:p>
            <a:pPr algn="l" marL="436561" indent="-218281" lvl="1">
              <a:lnSpc>
                <a:spcPts val="3033"/>
              </a:lnSpc>
              <a:buFont typeface="Arial"/>
              <a:buChar char="•"/>
            </a:pPr>
            <a:r>
              <a:rPr lang="en-US" sz="20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Demonstrating the effectiveness of a hybrid NLP+ML model in automating medical monitoring and detecting significant health trends.</a:t>
            </a:r>
          </a:p>
          <a:p>
            <a:pPr algn="l">
              <a:lnSpc>
                <a:spcPts val="3033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875624" y="8109614"/>
            <a:ext cx="1760711" cy="994579"/>
            <a:chOff x="0" y="0"/>
            <a:chExt cx="471839" cy="2665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93008" y="8382777"/>
            <a:ext cx="1706893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Data Exploration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Construction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968095" y="8118975"/>
            <a:ext cx="1760711" cy="994579"/>
            <a:chOff x="0" y="0"/>
            <a:chExt cx="471839" cy="2665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065781" y="8373055"/>
            <a:ext cx="1541198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Preprocessing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056449" y="8118975"/>
            <a:ext cx="1760711" cy="994579"/>
            <a:chOff x="0" y="0"/>
            <a:chExt cx="471839" cy="2665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121970" y="8382416"/>
            <a:ext cx="1629668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Data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alysis (EDA)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144988" y="8109614"/>
            <a:ext cx="1760711" cy="994579"/>
            <a:chOff x="0" y="0"/>
            <a:chExt cx="471839" cy="2665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454422" y="8363694"/>
            <a:ext cx="1141843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ature 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Engineer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ing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33342" y="8147059"/>
            <a:ext cx="1760711" cy="994579"/>
            <a:chOff x="0" y="0"/>
            <a:chExt cx="471839" cy="2665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663988" y="8508463"/>
            <a:ext cx="899418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odel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ing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321696" y="8156420"/>
            <a:ext cx="1760711" cy="994579"/>
            <a:chOff x="0" y="0"/>
            <a:chExt cx="471839" cy="2665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690331" y="8517824"/>
            <a:ext cx="1023441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luat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3410235" y="8161101"/>
            <a:ext cx="1760711" cy="994579"/>
            <a:chOff x="0" y="0"/>
            <a:chExt cx="471839" cy="26653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672661" y="8415180"/>
            <a:ext cx="1276449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Visualizati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Report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ing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5498589" y="8170462"/>
            <a:ext cx="1760711" cy="994579"/>
            <a:chOff x="0" y="0"/>
            <a:chExt cx="471839" cy="26653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1839" cy="266530"/>
            </a:xfrm>
            <a:custGeom>
              <a:avLst/>
              <a:gdLst/>
              <a:ahLst/>
              <a:cxnLst/>
              <a:rect r="r" b="b" t="t" l="l"/>
              <a:pathLst>
                <a:path h="266530" w="471839">
                  <a:moveTo>
                    <a:pt x="74750" y="0"/>
                  </a:moveTo>
                  <a:lnTo>
                    <a:pt x="397090" y="0"/>
                  </a:lnTo>
                  <a:cubicBezTo>
                    <a:pt x="416914" y="0"/>
                    <a:pt x="435927" y="7875"/>
                    <a:pt x="449946" y="21894"/>
                  </a:cubicBezTo>
                  <a:cubicBezTo>
                    <a:pt x="463964" y="35912"/>
                    <a:pt x="471839" y="54925"/>
                    <a:pt x="471839" y="74750"/>
                  </a:cubicBezTo>
                  <a:lnTo>
                    <a:pt x="471839" y="191780"/>
                  </a:lnTo>
                  <a:cubicBezTo>
                    <a:pt x="471839" y="233063"/>
                    <a:pt x="438373" y="266530"/>
                    <a:pt x="397090" y="266530"/>
                  </a:cubicBezTo>
                  <a:lnTo>
                    <a:pt x="74750" y="266530"/>
                  </a:lnTo>
                  <a:cubicBezTo>
                    <a:pt x="54925" y="266530"/>
                    <a:pt x="35912" y="258654"/>
                    <a:pt x="21894" y="244636"/>
                  </a:cubicBezTo>
                  <a:cubicBezTo>
                    <a:pt x="7875" y="230618"/>
                    <a:pt x="0" y="211605"/>
                    <a:pt x="0" y="191780"/>
                  </a:cubicBezTo>
                  <a:lnTo>
                    <a:pt x="0" y="74750"/>
                  </a:lnTo>
                  <a:cubicBezTo>
                    <a:pt x="0" y="33467"/>
                    <a:pt x="33467" y="0"/>
                    <a:pt x="7475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471839" cy="31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5673728" y="8419861"/>
            <a:ext cx="1352682" cy="52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lus</a:t>
            </a: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ions </a:t>
            </a:r>
          </a:p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Future Work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875624" y="9532655"/>
            <a:ext cx="1660027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1599478" y="9654207"/>
            <a:ext cx="313003" cy="426181"/>
            <a:chOff x="0" y="0"/>
            <a:chExt cx="83879" cy="11420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694530" y="9725050"/>
            <a:ext cx="103849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3691949" y="9654207"/>
            <a:ext cx="313003" cy="426181"/>
            <a:chOff x="0" y="0"/>
            <a:chExt cx="83879" cy="11420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3784024" y="9725050"/>
            <a:ext cx="109802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5780303" y="9654207"/>
            <a:ext cx="313003" cy="426181"/>
            <a:chOff x="0" y="0"/>
            <a:chExt cx="83879" cy="11420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5869071" y="9725050"/>
            <a:ext cx="116417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7892092" y="9654207"/>
            <a:ext cx="266502" cy="426181"/>
            <a:chOff x="0" y="0"/>
            <a:chExt cx="71418" cy="11420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1418" cy="114209"/>
            </a:xfrm>
            <a:custGeom>
              <a:avLst/>
              <a:gdLst/>
              <a:ahLst/>
              <a:cxnLst/>
              <a:rect r="r" b="b" t="t" l="l"/>
              <a:pathLst>
                <a:path h="114209" w="71418">
                  <a:moveTo>
                    <a:pt x="35709" y="0"/>
                  </a:moveTo>
                  <a:lnTo>
                    <a:pt x="35709" y="0"/>
                  </a:lnTo>
                  <a:cubicBezTo>
                    <a:pt x="45179" y="0"/>
                    <a:pt x="54262" y="3762"/>
                    <a:pt x="60959" y="10459"/>
                  </a:cubicBezTo>
                  <a:cubicBezTo>
                    <a:pt x="67656" y="17156"/>
                    <a:pt x="71418" y="26238"/>
                    <a:pt x="71418" y="35709"/>
                  </a:cubicBezTo>
                  <a:lnTo>
                    <a:pt x="71418" y="78500"/>
                  </a:lnTo>
                  <a:cubicBezTo>
                    <a:pt x="71418" y="98222"/>
                    <a:pt x="55430" y="114209"/>
                    <a:pt x="35709" y="114209"/>
                  </a:cubicBezTo>
                  <a:lnTo>
                    <a:pt x="35709" y="114209"/>
                  </a:lnTo>
                  <a:cubicBezTo>
                    <a:pt x="15987" y="114209"/>
                    <a:pt x="0" y="98222"/>
                    <a:pt x="0" y="78500"/>
                  </a:cubicBezTo>
                  <a:lnTo>
                    <a:pt x="0" y="35709"/>
                  </a:lnTo>
                  <a:cubicBezTo>
                    <a:pt x="0" y="15987"/>
                    <a:pt x="15987" y="0"/>
                    <a:pt x="35709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71418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7973023" y="9725050"/>
            <a:ext cx="88421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9957196" y="9654207"/>
            <a:ext cx="313003" cy="426181"/>
            <a:chOff x="0" y="0"/>
            <a:chExt cx="83879" cy="11420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0044889" y="9725050"/>
            <a:ext cx="118566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2045550" y="9654207"/>
            <a:ext cx="313003" cy="426181"/>
            <a:chOff x="0" y="0"/>
            <a:chExt cx="83879" cy="11420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12128696" y="9725050"/>
            <a:ext cx="127661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4171013" y="9654207"/>
            <a:ext cx="313003" cy="426181"/>
            <a:chOff x="0" y="0"/>
            <a:chExt cx="83879" cy="114209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3879" cy="114209"/>
            </a:xfrm>
            <a:custGeom>
              <a:avLst/>
              <a:gdLst/>
              <a:ahLst/>
              <a:cxnLst/>
              <a:rect r="r" b="b" t="t" l="l"/>
              <a:pathLst>
                <a:path h="114209" w="83879">
                  <a:moveTo>
                    <a:pt x="41940" y="0"/>
                  </a:moveTo>
                  <a:lnTo>
                    <a:pt x="41940" y="0"/>
                  </a:lnTo>
                  <a:cubicBezTo>
                    <a:pt x="53063" y="0"/>
                    <a:pt x="63730" y="4419"/>
                    <a:pt x="71595" y="12284"/>
                  </a:cubicBezTo>
                  <a:cubicBezTo>
                    <a:pt x="79461" y="20149"/>
                    <a:pt x="83879" y="30817"/>
                    <a:pt x="83879" y="41940"/>
                  </a:cubicBezTo>
                  <a:lnTo>
                    <a:pt x="83879" y="72269"/>
                  </a:lnTo>
                  <a:cubicBezTo>
                    <a:pt x="83879" y="83392"/>
                    <a:pt x="79461" y="94060"/>
                    <a:pt x="71595" y="101925"/>
                  </a:cubicBezTo>
                  <a:cubicBezTo>
                    <a:pt x="63730" y="109790"/>
                    <a:pt x="53063" y="114209"/>
                    <a:pt x="41940" y="114209"/>
                  </a:cubicBezTo>
                  <a:lnTo>
                    <a:pt x="41940" y="114209"/>
                  </a:lnTo>
                  <a:cubicBezTo>
                    <a:pt x="30817" y="114209"/>
                    <a:pt x="20149" y="109790"/>
                    <a:pt x="12284" y="101925"/>
                  </a:cubicBezTo>
                  <a:cubicBezTo>
                    <a:pt x="4419" y="94060"/>
                    <a:pt x="0" y="83392"/>
                    <a:pt x="0" y="72269"/>
                  </a:cubicBezTo>
                  <a:lnTo>
                    <a:pt x="0" y="41940"/>
                  </a:lnTo>
                  <a:cubicBezTo>
                    <a:pt x="0" y="30817"/>
                    <a:pt x="4419" y="20149"/>
                    <a:pt x="12284" y="12284"/>
                  </a:cubicBezTo>
                  <a:cubicBezTo>
                    <a:pt x="20149" y="4419"/>
                    <a:pt x="30817" y="0"/>
                    <a:pt x="4194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83879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4268132" y="9725050"/>
            <a:ext cx="99715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16245693" y="9654207"/>
            <a:ext cx="266502" cy="426181"/>
            <a:chOff x="0" y="0"/>
            <a:chExt cx="71418" cy="114209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71418" cy="114209"/>
            </a:xfrm>
            <a:custGeom>
              <a:avLst/>
              <a:gdLst/>
              <a:ahLst/>
              <a:cxnLst/>
              <a:rect r="r" b="b" t="t" l="l"/>
              <a:pathLst>
                <a:path h="114209" w="71418">
                  <a:moveTo>
                    <a:pt x="35709" y="0"/>
                  </a:moveTo>
                  <a:lnTo>
                    <a:pt x="35709" y="0"/>
                  </a:lnTo>
                  <a:cubicBezTo>
                    <a:pt x="45179" y="0"/>
                    <a:pt x="54262" y="3762"/>
                    <a:pt x="60959" y="10459"/>
                  </a:cubicBezTo>
                  <a:cubicBezTo>
                    <a:pt x="67656" y="17156"/>
                    <a:pt x="71418" y="26238"/>
                    <a:pt x="71418" y="35709"/>
                  </a:cubicBezTo>
                  <a:lnTo>
                    <a:pt x="71418" y="78500"/>
                  </a:lnTo>
                  <a:cubicBezTo>
                    <a:pt x="71418" y="98222"/>
                    <a:pt x="55430" y="114209"/>
                    <a:pt x="35709" y="114209"/>
                  </a:cubicBezTo>
                  <a:lnTo>
                    <a:pt x="35709" y="114209"/>
                  </a:lnTo>
                  <a:cubicBezTo>
                    <a:pt x="15987" y="114209"/>
                    <a:pt x="0" y="98222"/>
                    <a:pt x="0" y="78500"/>
                  </a:cubicBezTo>
                  <a:lnTo>
                    <a:pt x="0" y="35709"/>
                  </a:lnTo>
                  <a:cubicBezTo>
                    <a:pt x="0" y="15987"/>
                    <a:pt x="15987" y="0"/>
                    <a:pt x="35709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47625"/>
              <a:ext cx="71418" cy="16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2"/>
                </a:lnSpc>
              </a:pP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16326624" y="9725050"/>
            <a:ext cx="88421" cy="25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b="true" sz="15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name="Freeform 73" id="73"/>
          <p:cNvSpPr/>
          <p:nvPr/>
        </p:nvSpPr>
        <p:spPr>
          <a:xfrm flipH="false" flipV="false" rot="0">
            <a:off x="14171013" y="5090173"/>
            <a:ext cx="3134128" cy="2655651"/>
          </a:xfrm>
          <a:custGeom>
            <a:avLst/>
            <a:gdLst/>
            <a:ahLst/>
            <a:cxnLst/>
            <a:rect r="r" b="b" t="t" l="l"/>
            <a:pathLst>
              <a:path h="2655651" w="3134128">
                <a:moveTo>
                  <a:pt x="0" y="0"/>
                </a:moveTo>
                <a:lnTo>
                  <a:pt x="3134128" y="0"/>
                </a:lnTo>
                <a:lnTo>
                  <a:pt x="3134128" y="2655651"/>
                </a:lnTo>
                <a:lnTo>
                  <a:pt x="0" y="265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9936" y="636169"/>
            <a:ext cx="8126063" cy="10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Task</a:t>
            </a: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Specification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820146" y="4618846"/>
            <a:ext cx="5775000" cy="6950219"/>
          </a:xfrm>
          <a:custGeom>
            <a:avLst/>
            <a:gdLst/>
            <a:ahLst/>
            <a:cxnLst/>
            <a:rect r="r" b="b" t="t" l="l"/>
            <a:pathLst>
              <a:path h="6950219" w="5775000">
                <a:moveTo>
                  <a:pt x="0" y="0"/>
                </a:moveTo>
                <a:lnTo>
                  <a:pt x="5775000" y="0"/>
                </a:lnTo>
                <a:lnTo>
                  <a:pt x="5775000" y="6950219"/>
                </a:lnTo>
                <a:lnTo>
                  <a:pt x="0" y="6950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851099"/>
            <a:ext cx="13420719" cy="7760041"/>
            <a:chOff x="0" y="0"/>
            <a:chExt cx="3534675" cy="20437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4675" cy="2043797"/>
            </a:xfrm>
            <a:custGeom>
              <a:avLst/>
              <a:gdLst/>
              <a:ahLst/>
              <a:cxnLst/>
              <a:rect r="r" b="b" t="t" l="l"/>
              <a:pathLst>
                <a:path h="2043797" w="3534675">
                  <a:moveTo>
                    <a:pt x="7499" y="0"/>
                  </a:moveTo>
                  <a:lnTo>
                    <a:pt x="3527176" y="0"/>
                  </a:lnTo>
                  <a:cubicBezTo>
                    <a:pt x="3529165" y="0"/>
                    <a:pt x="3531072" y="790"/>
                    <a:pt x="3532479" y="2196"/>
                  </a:cubicBezTo>
                  <a:cubicBezTo>
                    <a:pt x="3533885" y="3603"/>
                    <a:pt x="3534675" y="5510"/>
                    <a:pt x="3534675" y="7499"/>
                  </a:cubicBezTo>
                  <a:lnTo>
                    <a:pt x="3534675" y="2036298"/>
                  </a:lnTo>
                  <a:cubicBezTo>
                    <a:pt x="3534675" y="2038286"/>
                    <a:pt x="3533885" y="2040194"/>
                    <a:pt x="3532479" y="2041600"/>
                  </a:cubicBezTo>
                  <a:cubicBezTo>
                    <a:pt x="3531072" y="2043007"/>
                    <a:pt x="3529165" y="2043797"/>
                    <a:pt x="3527176" y="2043797"/>
                  </a:cubicBezTo>
                  <a:lnTo>
                    <a:pt x="7499" y="2043797"/>
                  </a:lnTo>
                  <a:cubicBezTo>
                    <a:pt x="5510" y="2043797"/>
                    <a:pt x="3603" y="2043007"/>
                    <a:pt x="2196" y="2041600"/>
                  </a:cubicBezTo>
                  <a:cubicBezTo>
                    <a:pt x="790" y="2040194"/>
                    <a:pt x="0" y="2038286"/>
                    <a:pt x="0" y="2036298"/>
                  </a:cubicBezTo>
                  <a:lnTo>
                    <a:pt x="0" y="7499"/>
                  </a:lnTo>
                  <a:cubicBezTo>
                    <a:pt x="0" y="5510"/>
                    <a:pt x="790" y="3603"/>
                    <a:pt x="2196" y="2196"/>
                  </a:cubicBezTo>
                  <a:cubicBezTo>
                    <a:pt x="3603" y="790"/>
                    <a:pt x="5510" y="0"/>
                    <a:pt x="7499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3534675" cy="2005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26979" y="2280660"/>
            <a:ext cx="12621310" cy="613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Input: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</a:t>
            </a: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ee-text reports from home hospitalization on Day 1 and Day 2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Clinical measurements: heart rate, respiratory rate, blood pressure, temperature, oxygen saturation.</a:t>
            </a:r>
          </a:p>
          <a:p>
            <a:pPr algn="l">
              <a:lnSpc>
                <a:spcPts val="2883"/>
              </a:lnSpc>
            </a:pP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Classif</a:t>
            </a: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ication of patient status: Deterioration, No Change, or Improvement</a:t>
            </a:r>
          </a:p>
          <a:p>
            <a:pPr algn="l">
              <a:lnSpc>
                <a:spcPts val="2883"/>
              </a:lnSpc>
            </a:pP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Metrics: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F1-score</a:t>
            </a:r>
          </a:p>
          <a:p>
            <a:pPr algn="l">
              <a:lnSpc>
                <a:spcPts val="2883"/>
              </a:lnSpc>
            </a:pP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Plan: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</a:t>
            </a: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eprocessing of clinical text and physiological data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Feature engineering to combine textual and numerical information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Development of a hybrid model for patient status classification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Evaluation of model performance on a test set and comparison of different approaches</a:t>
            </a:r>
          </a:p>
          <a:p>
            <a:pPr algn="l">
              <a:lnSpc>
                <a:spcPts val="2883"/>
              </a:lnSpc>
            </a:pP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1657" y="1855495"/>
            <a:ext cx="8520783" cy="4527185"/>
            <a:chOff x="0" y="0"/>
            <a:chExt cx="2244157" cy="11923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44157" cy="1192345"/>
            </a:xfrm>
            <a:custGeom>
              <a:avLst/>
              <a:gdLst/>
              <a:ahLst/>
              <a:cxnLst/>
              <a:rect r="r" b="b" t="t" l="l"/>
              <a:pathLst>
                <a:path h="1192345" w="2244157">
                  <a:moveTo>
                    <a:pt x="11812" y="0"/>
                  </a:moveTo>
                  <a:lnTo>
                    <a:pt x="2232345" y="0"/>
                  </a:lnTo>
                  <a:cubicBezTo>
                    <a:pt x="2235478" y="0"/>
                    <a:pt x="2238482" y="1244"/>
                    <a:pt x="2240697" y="3460"/>
                  </a:cubicBezTo>
                  <a:cubicBezTo>
                    <a:pt x="2242912" y="5675"/>
                    <a:pt x="2244157" y="8679"/>
                    <a:pt x="2244157" y="11812"/>
                  </a:cubicBezTo>
                  <a:lnTo>
                    <a:pt x="2244157" y="1180533"/>
                  </a:lnTo>
                  <a:cubicBezTo>
                    <a:pt x="2244157" y="1187057"/>
                    <a:pt x="2238869" y="1192345"/>
                    <a:pt x="2232345" y="1192345"/>
                  </a:cubicBezTo>
                  <a:lnTo>
                    <a:pt x="11812" y="1192345"/>
                  </a:lnTo>
                  <a:cubicBezTo>
                    <a:pt x="8679" y="1192345"/>
                    <a:pt x="5675" y="1191101"/>
                    <a:pt x="3460" y="1188885"/>
                  </a:cubicBezTo>
                  <a:cubicBezTo>
                    <a:pt x="1244" y="1186670"/>
                    <a:pt x="0" y="1183666"/>
                    <a:pt x="0" y="1180533"/>
                  </a:cubicBezTo>
                  <a:lnTo>
                    <a:pt x="0" y="11812"/>
                  </a:lnTo>
                  <a:cubicBezTo>
                    <a:pt x="0" y="8679"/>
                    <a:pt x="1244" y="5675"/>
                    <a:pt x="3460" y="3460"/>
                  </a:cubicBezTo>
                  <a:cubicBezTo>
                    <a:pt x="5675" y="1244"/>
                    <a:pt x="8679" y="0"/>
                    <a:pt x="11812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2244157" cy="1154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1657" y="1199660"/>
            <a:ext cx="16859026" cy="545987"/>
            <a:chOff x="0" y="0"/>
            <a:chExt cx="4440237" cy="143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0237" cy="143799"/>
            </a:xfrm>
            <a:custGeom>
              <a:avLst/>
              <a:gdLst/>
              <a:ahLst/>
              <a:cxnLst/>
              <a:rect r="r" b="b" t="t" l="l"/>
              <a:pathLst>
                <a:path h="143799" w="4440237">
                  <a:moveTo>
                    <a:pt x="5970" y="0"/>
                  </a:moveTo>
                  <a:lnTo>
                    <a:pt x="4434267" y="0"/>
                  </a:lnTo>
                  <a:cubicBezTo>
                    <a:pt x="4437564" y="0"/>
                    <a:pt x="4440237" y="2673"/>
                    <a:pt x="4440237" y="5970"/>
                  </a:cubicBezTo>
                  <a:lnTo>
                    <a:pt x="4440237" y="137829"/>
                  </a:lnTo>
                  <a:cubicBezTo>
                    <a:pt x="4440237" y="139413"/>
                    <a:pt x="4439608" y="140931"/>
                    <a:pt x="4438489" y="142051"/>
                  </a:cubicBezTo>
                  <a:cubicBezTo>
                    <a:pt x="4437369" y="143170"/>
                    <a:pt x="4435851" y="143799"/>
                    <a:pt x="4434267" y="143799"/>
                  </a:cubicBezTo>
                  <a:lnTo>
                    <a:pt x="5970" y="143799"/>
                  </a:lnTo>
                  <a:cubicBezTo>
                    <a:pt x="4387" y="143799"/>
                    <a:pt x="2868" y="143170"/>
                    <a:pt x="1749" y="142051"/>
                  </a:cubicBezTo>
                  <a:cubicBezTo>
                    <a:pt x="629" y="140931"/>
                    <a:pt x="0" y="139413"/>
                    <a:pt x="0" y="137829"/>
                  </a:cubicBezTo>
                  <a:lnTo>
                    <a:pt x="0" y="5970"/>
                  </a:lnTo>
                  <a:cubicBezTo>
                    <a:pt x="0" y="4387"/>
                    <a:pt x="629" y="2868"/>
                    <a:pt x="1749" y="1749"/>
                  </a:cubicBezTo>
                  <a:cubicBezTo>
                    <a:pt x="2868" y="629"/>
                    <a:pt x="4387" y="0"/>
                    <a:pt x="597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4440237" cy="105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52878" y="1855495"/>
            <a:ext cx="8067804" cy="4527185"/>
            <a:chOff x="0" y="0"/>
            <a:chExt cx="2124854" cy="11923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24854" cy="1192345"/>
            </a:xfrm>
            <a:custGeom>
              <a:avLst/>
              <a:gdLst/>
              <a:ahLst/>
              <a:cxnLst/>
              <a:rect r="r" b="b" t="t" l="l"/>
              <a:pathLst>
                <a:path h="1192345" w="2124854">
                  <a:moveTo>
                    <a:pt x="12475" y="0"/>
                  </a:moveTo>
                  <a:lnTo>
                    <a:pt x="2112379" y="0"/>
                  </a:lnTo>
                  <a:cubicBezTo>
                    <a:pt x="2119269" y="0"/>
                    <a:pt x="2124854" y="5585"/>
                    <a:pt x="2124854" y="12475"/>
                  </a:cubicBezTo>
                  <a:lnTo>
                    <a:pt x="2124854" y="1179870"/>
                  </a:lnTo>
                  <a:cubicBezTo>
                    <a:pt x="2124854" y="1186760"/>
                    <a:pt x="2119269" y="1192345"/>
                    <a:pt x="2112379" y="1192345"/>
                  </a:cubicBezTo>
                  <a:lnTo>
                    <a:pt x="12475" y="1192345"/>
                  </a:lnTo>
                  <a:cubicBezTo>
                    <a:pt x="5585" y="1192345"/>
                    <a:pt x="0" y="1186760"/>
                    <a:pt x="0" y="1179870"/>
                  </a:cubicBezTo>
                  <a:lnTo>
                    <a:pt x="0" y="12475"/>
                  </a:lnTo>
                  <a:cubicBezTo>
                    <a:pt x="0" y="5585"/>
                    <a:pt x="5585" y="0"/>
                    <a:pt x="12475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2124854" cy="1154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61657" y="6536214"/>
            <a:ext cx="7391797" cy="3658940"/>
          </a:xfrm>
          <a:custGeom>
            <a:avLst/>
            <a:gdLst/>
            <a:ahLst/>
            <a:cxnLst/>
            <a:rect r="r" b="b" t="t" l="l"/>
            <a:pathLst>
              <a:path h="3658940" w="7391797">
                <a:moveTo>
                  <a:pt x="0" y="0"/>
                </a:moveTo>
                <a:lnTo>
                  <a:pt x="7391797" y="0"/>
                </a:lnTo>
                <a:lnTo>
                  <a:pt x="7391797" y="3658939"/>
                </a:lnTo>
                <a:lnTo>
                  <a:pt x="0" y="3658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78381" y="6536214"/>
            <a:ext cx="4002724" cy="3658940"/>
          </a:xfrm>
          <a:custGeom>
            <a:avLst/>
            <a:gdLst/>
            <a:ahLst/>
            <a:cxnLst/>
            <a:rect r="r" b="b" t="t" l="l"/>
            <a:pathLst>
              <a:path h="3658940" w="4002724">
                <a:moveTo>
                  <a:pt x="0" y="0"/>
                </a:moveTo>
                <a:lnTo>
                  <a:pt x="4002723" y="0"/>
                </a:lnTo>
                <a:lnTo>
                  <a:pt x="4002723" y="3658939"/>
                </a:lnTo>
                <a:lnTo>
                  <a:pt x="0" y="3658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7" r="0" b="-52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06031" y="6536214"/>
            <a:ext cx="4517209" cy="3658940"/>
          </a:xfrm>
          <a:custGeom>
            <a:avLst/>
            <a:gdLst/>
            <a:ahLst/>
            <a:cxnLst/>
            <a:rect r="r" b="b" t="t" l="l"/>
            <a:pathLst>
              <a:path h="3658940" w="4517209">
                <a:moveTo>
                  <a:pt x="0" y="0"/>
                </a:moveTo>
                <a:lnTo>
                  <a:pt x="4517210" y="0"/>
                </a:lnTo>
                <a:lnTo>
                  <a:pt x="4517210" y="3658939"/>
                </a:lnTo>
                <a:lnTo>
                  <a:pt x="0" y="3658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61657" y="129068"/>
            <a:ext cx="6477698" cy="10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</a:t>
            </a: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&amp; Labeling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6813" y="1964889"/>
            <a:ext cx="8375627" cy="399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3"/>
              </a:lnSpc>
            </a:pPr>
            <a:r>
              <a:rPr lang="en-US" sz="21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Generation</a:t>
            </a: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Patient Simulation: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dataset was generated using GPT prompting, simulating daily reports of home-hospitalized patients.</a:t>
            </a: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Fields: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day1_note and day2_note: first-person, simple, everyday-style text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Daily vitals: HR, BP, Temp, RR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Status change direction – aligned with both free text and vitals</a:t>
            </a:r>
          </a:p>
          <a:p>
            <a:pPr algn="l" marL="414972" indent="-207486" lvl="1">
              <a:lnSpc>
                <a:spcPts val="2883"/>
              </a:lnSpc>
              <a:buFont typeface="Arial"/>
              <a:buChar char="•"/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reasoning: objective analysis of change between the two days</a:t>
            </a:r>
          </a:p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Randomized parameters:</a:t>
            </a:r>
          </a:p>
          <a:p>
            <a:pPr algn="l">
              <a:lnSpc>
                <a:spcPts val="2883"/>
              </a:lnSpc>
            </a:pPr>
            <a:r>
              <a:rPr lang="en-US" sz="19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Age (25-110), gender, medical diagnosis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6813" y="1238792"/>
            <a:ext cx="9355999" cy="40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  <a:spcBef>
                <a:spcPct val="0"/>
              </a:spcBef>
            </a:pPr>
            <a:r>
              <a:rPr lang="en-US" b="true" sz="2222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Synthetic Data and Clinical Status Labeling – Home Hospitalization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67854" y="1964889"/>
            <a:ext cx="7011440" cy="355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3"/>
              </a:lnSpc>
            </a:pPr>
            <a:r>
              <a:rPr lang="en-US" sz="21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Labeling &amp; Classification</a:t>
            </a:r>
          </a:p>
          <a:p>
            <a:pPr algn="l">
              <a:lnSpc>
                <a:spcPts val="284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Categories: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Improvement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Deterioration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Change</a:t>
            </a:r>
          </a:p>
          <a:p>
            <a:pPr algn="l">
              <a:lnSpc>
                <a:spcPts val="2849"/>
              </a:lnSpc>
            </a:pPr>
            <a:r>
              <a:rPr lang="en-US" sz="1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Labeling Criteria: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alysis of changes in vitals between Day 1 and Day 2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anguage cues in the notes indicating improvement or deterioration</a:t>
            </a:r>
          </a:p>
          <a:p>
            <a:pPr algn="l">
              <a:lnSpc>
                <a:spcPts val="2849"/>
              </a:lnSpc>
            </a:pP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1657" y="2217422"/>
            <a:ext cx="9188956" cy="6629146"/>
            <a:chOff x="0" y="0"/>
            <a:chExt cx="2420137" cy="17459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20137" cy="1745948"/>
            </a:xfrm>
            <a:custGeom>
              <a:avLst/>
              <a:gdLst/>
              <a:ahLst/>
              <a:cxnLst/>
              <a:rect r="r" b="b" t="t" l="l"/>
              <a:pathLst>
                <a:path h="1745948" w="2420137">
                  <a:moveTo>
                    <a:pt x="10953" y="0"/>
                  </a:moveTo>
                  <a:lnTo>
                    <a:pt x="2409184" y="0"/>
                  </a:lnTo>
                  <a:cubicBezTo>
                    <a:pt x="2415233" y="0"/>
                    <a:pt x="2420137" y="4904"/>
                    <a:pt x="2420137" y="10953"/>
                  </a:cubicBezTo>
                  <a:lnTo>
                    <a:pt x="2420137" y="1734995"/>
                  </a:lnTo>
                  <a:cubicBezTo>
                    <a:pt x="2420137" y="1741044"/>
                    <a:pt x="2415233" y="1745948"/>
                    <a:pt x="2409184" y="1745948"/>
                  </a:cubicBezTo>
                  <a:lnTo>
                    <a:pt x="10953" y="1745948"/>
                  </a:lnTo>
                  <a:cubicBezTo>
                    <a:pt x="4904" y="1745948"/>
                    <a:pt x="0" y="1741044"/>
                    <a:pt x="0" y="1734995"/>
                  </a:cubicBezTo>
                  <a:lnTo>
                    <a:pt x="0" y="10953"/>
                  </a:lnTo>
                  <a:cubicBezTo>
                    <a:pt x="0" y="4904"/>
                    <a:pt x="4904" y="0"/>
                    <a:pt x="10953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2420137" cy="1707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1657" y="1380624"/>
            <a:ext cx="16859026" cy="545987"/>
            <a:chOff x="0" y="0"/>
            <a:chExt cx="4440237" cy="143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0237" cy="143799"/>
            </a:xfrm>
            <a:custGeom>
              <a:avLst/>
              <a:gdLst/>
              <a:ahLst/>
              <a:cxnLst/>
              <a:rect r="r" b="b" t="t" l="l"/>
              <a:pathLst>
                <a:path h="143799" w="4440237">
                  <a:moveTo>
                    <a:pt x="5970" y="0"/>
                  </a:moveTo>
                  <a:lnTo>
                    <a:pt x="4434267" y="0"/>
                  </a:lnTo>
                  <a:cubicBezTo>
                    <a:pt x="4437564" y="0"/>
                    <a:pt x="4440237" y="2673"/>
                    <a:pt x="4440237" y="5970"/>
                  </a:cubicBezTo>
                  <a:lnTo>
                    <a:pt x="4440237" y="137829"/>
                  </a:lnTo>
                  <a:cubicBezTo>
                    <a:pt x="4440237" y="139413"/>
                    <a:pt x="4439608" y="140931"/>
                    <a:pt x="4438489" y="142051"/>
                  </a:cubicBezTo>
                  <a:cubicBezTo>
                    <a:pt x="4437369" y="143170"/>
                    <a:pt x="4435851" y="143799"/>
                    <a:pt x="4434267" y="143799"/>
                  </a:cubicBezTo>
                  <a:lnTo>
                    <a:pt x="5970" y="143799"/>
                  </a:lnTo>
                  <a:cubicBezTo>
                    <a:pt x="4387" y="143799"/>
                    <a:pt x="2868" y="143170"/>
                    <a:pt x="1749" y="142051"/>
                  </a:cubicBezTo>
                  <a:cubicBezTo>
                    <a:pt x="629" y="140931"/>
                    <a:pt x="0" y="139413"/>
                    <a:pt x="0" y="137829"/>
                  </a:cubicBezTo>
                  <a:lnTo>
                    <a:pt x="0" y="5970"/>
                  </a:lnTo>
                  <a:cubicBezTo>
                    <a:pt x="0" y="4387"/>
                    <a:pt x="629" y="2868"/>
                    <a:pt x="1749" y="1749"/>
                  </a:cubicBezTo>
                  <a:cubicBezTo>
                    <a:pt x="2868" y="629"/>
                    <a:pt x="4387" y="0"/>
                    <a:pt x="597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4440237" cy="105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68984" y="2217422"/>
            <a:ext cx="7351699" cy="2884593"/>
            <a:chOff x="0" y="0"/>
            <a:chExt cx="1936250" cy="7597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6250" cy="759728"/>
            </a:xfrm>
            <a:custGeom>
              <a:avLst/>
              <a:gdLst/>
              <a:ahLst/>
              <a:cxnLst/>
              <a:rect r="r" b="b" t="t" l="l"/>
              <a:pathLst>
                <a:path h="759728" w="1936250">
                  <a:moveTo>
                    <a:pt x="13690" y="0"/>
                  </a:moveTo>
                  <a:lnTo>
                    <a:pt x="1922560" y="0"/>
                  </a:lnTo>
                  <a:cubicBezTo>
                    <a:pt x="1926191" y="0"/>
                    <a:pt x="1929673" y="1442"/>
                    <a:pt x="1932240" y="4010"/>
                  </a:cubicBezTo>
                  <a:cubicBezTo>
                    <a:pt x="1934807" y="6577"/>
                    <a:pt x="1936250" y="10059"/>
                    <a:pt x="1936250" y="13690"/>
                  </a:cubicBezTo>
                  <a:lnTo>
                    <a:pt x="1936250" y="746038"/>
                  </a:lnTo>
                  <a:cubicBezTo>
                    <a:pt x="1936250" y="753599"/>
                    <a:pt x="1930121" y="759728"/>
                    <a:pt x="1922560" y="759728"/>
                  </a:cubicBezTo>
                  <a:lnTo>
                    <a:pt x="13690" y="759728"/>
                  </a:lnTo>
                  <a:cubicBezTo>
                    <a:pt x="6129" y="759728"/>
                    <a:pt x="0" y="753599"/>
                    <a:pt x="0" y="746038"/>
                  </a:cubicBezTo>
                  <a:lnTo>
                    <a:pt x="0" y="13690"/>
                  </a:lnTo>
                  <a:cubicBezTo>
                    <a:pt x="0" y="6129"/>
                    <a:pt x="6129" y="0"/>
                    <a:pt x="13690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1936250" cy="721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06813" y="310032"/>
            <a:ext cx="7660921" cy="107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</a:t>
            </a:r>
            <a:r>
              <a:rPr lang="en-US" sz="659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Preprocessing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354872"/>
            <a:ext cx="8907792" cy="615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18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Free Text (Complaints Notes):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Merged day1_note and day2_note into a unified field: combined_text.</a:t>
            </a:r>
          </a:p>
          <a:p>
            <a:pPr algn="l">
              <a:lnSpc>
                <a:spcPts val="2733"/>
              </a:lnSpc>
            </a:pPr>
            <a:r>
              <a:rPr lang="en-US" sz="18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Applied multi-step t</a:t>
            </a:r>
            <a:r>
              <a:rPr lang="en-US" sz="18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 cleaning: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Lowercasing, punctuation and digit removal.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</a:t>
            </a: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elling correction using SymSpe</a:t>
            </a: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ll.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</a:t>
            </a: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 of stopwords via NLTK.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Final result stored in cleaned_text.</a:t>
            </a:r>
          </a:p>
          <a:p>
            <a:pPr algn="l">
              <a:lnSpc>
                <a:spcPts val="2733"/>
              </a:lnSpc>
            </a:pPr>
            <a:r>
              <a:rPr lang="en-US" sz="18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NLP Techniques: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TF-IDF vectorization (up to 500 features, bigrams included).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Optional input to BERT tokenizer (bert-base-multilingual-cased) for deep models.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Final text representations used for classical models or combined with vitals.</a:t>
            </a:r>
          </a:p>
          <a:p>
            <a:pPr algn="l">
              <a:lnSpc>
                <a:spcPts val="2733"/>
              </a:lnSpc>
            </a:pPr>
            <a:r>
              <a:rPr lang="en-US" sz="18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Physiological Data: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Extracted vital signs from raw text (HR, RR, Temp, BP_SYS, BP_DIA) using regular expressions.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Computed day-to-day differences (*_diff columns).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Missing values imputed using SimpleImputer (mean strategy).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Standardized via StandardScaler before modeling.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6813" y="1419755"/>
            <a:ext cx="6571945" cy="40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  <a:spcBef>
                <a:spcPct val="0"/>
              </a:spcBef>
            </a:pPr>
            <a:r>
              <a:rPr lang="en-US" b="true" sz="222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Preproc</a:t>
            </a:r>
            <a:r>
              <a:rPr lang="en-US" b="true" sz="2222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essing of Text and Physiological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35901" y="2345347"/>
            <a:ext cx="6231905" cy="240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19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Outcome: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patient is represented by a </a:t>
            </a: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single feature vector, combining objective (vitals) and subjective (text) information.</a:t>
            </a:r>
          </a:p>
          <a:p>
            <a:pPr algn="l" marL="393382" indent="-196691" lvl="1">
              <a:lnSpc>
                <a:spcPts val="2733"/>
              </a:lnSpc>
              <a:spcBef>
                <a:spcPct val="0"/>
              </a:spcBef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</a:t>
            </a: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les robust multi-class classification into health status change (targ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 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=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cha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/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ement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/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ter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io</a:t>
            </a:r>
            <a:r>
              <a:rPr lang="en-US" sz="1822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n).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3637716" y="5925545"/>
            <a:ext cx="4425831" cy="4361455"/>
          </a:xfrm>
          <a:custGeom>
            <a:avLst/>
            <a:gdLst/>
            <a:ahLst/>
            <a:cxnLst/>
            <a:rect r="r" b="b" t="t" l="l"/>
            <a:pathLst>
              <a:path h="4361455" w="4425831">
                <a:moveTo>
                  <a:pt x="4425831" y="0"/>
                </a:moveTo>
                <a:lnTo>
                  <a:pt x="0" y="0"/>
                </a:lnTo>
                <a:lnTo>
                  <a:pt x="0" y="4361455"/>
                </a:lnTo>
                <a:lnTo>
                  <a:pt x="4425831" y="4361455"/>
                </a:lnTo>
                <a:lnTo>
                  <a:pt x="44258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1657" y="1855495"/>
            <a:ext cx="16756442" cy="1924094"/>
            <a:chOff x="0" y="0"/>
            <a:chExt cx="4413219" cy="5067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3219" cy="506757"/>
            </a:xfrm>
            <a:custGeom>
              <a:avLst/>
              <a:gdLst/>
              <a:ahLst/>
              <a:cxnLst/>
              <a:rect r="r" b="b" t="t" l="l"/>
              <a:pathLst>
                <a:path h="506757" w="4413219">
                  <a:moveTo>
                    <a:pt x="6006" y="0"/>
                  </a:moveTo>
                  <a:lnTo>
                    <a:pt x="4407213" y="0"/>
                  </a:lnTo>
                  <a:cubicBezTo>
                    <a:pt x="4408806" y="0"/>
                    <a:pt x="4410334" y="633"/>
                    <a:pt x="4411460" y="1759"/>
                  </a:cubicBezTo>
                  <a:cubicBezTo>
                    <a:pt x="4412586" y="2886"/>
                    <a:pt x="4413219" y="4413"/>
                    <a:pt x="4413219" y="6006"/>
                  </a:cubicBezTo>
                  <a:lnTo>
                    <a:pt x="4413219" y="500751"/>
                  </a:lnTo>
                  <a:cubicBezTo>
                    <a:pt x="4413219" y="502344"/>
                    <a:pt x="4412586" y="503872"/>
                    <a:pt x="4411460" y="504998"/>
                  </a:cubicBezTo>
                  <a:cubicBezTo>
                    <a:pt x="4410334" y="506124"/>
                    <a:pt x="4408806" y="506757"/>
                    <a:pt x="4407213" y="506757"/>
                  </a:cubicBezTo>
                  <a:lnTo>
                    <a:pt x="6006" y="506757"/>
                  </a:lnTo>
                  <a:cubicBezTo>
                    <a:pt x="4413" y="506757"/>
                    <a:pt x="2886" y="506124"/>
                    <a:pt x="1759" y="504998"/>
                  </a:cubicBezTo>
                  <a:cubicBezTo>
                    <a:pt x="633" y="503872"/>
                    <a:pt x="0" y="502344"/>
                    <a:pt x="0" y="500751"/>
                  </a:cubicBezTo>
                  <a:lnTo>
                    <a:pt x="0" y="6006"/>
                  </a:lnTo>
                  <a:cubicBezTo>
                    <a:pt x="0" y="4413"/>
                    <a:pt x="633" y="2886"/>
                    <a:pt x="1759" y="1759"/>
                  </a:cubicBezTo>
                  <a:cubicBezTo>
                    <a:pt x="2886" y="633"/>
                    <a:pt x="4413" y="0"/>
                    <a:pt x="6006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413219" cy="468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1657" y="1199660"/>
            <a:ext cx="16756442" cy="545987"/>
            <a:chOff x="0" y="0"/>
            <a:chExt cx="4413219" cy="143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13219" cy="143799"/>
            </a:xfrm>
            <a:custGeom>
              <a:avLst/>
              <a:gdLst/>
              <a:ahLst/>
              <a:cxnLst/>
              <a:rect r="r" b="b" t="t" l="l"/>
              <a:pathLst>
                <a:path h="143799" w="4413219">
                  <a:moveTo>
                    <a:pt x="6006" y="0"/>
                  </a:moveTo>
                  <a:lnTo>
                    <a:pt x="4407213" y="0"/>
                  </a:lnTo>
                  <a:cubicBezTo>
                    <a:pt x="4408806" y="0"/>
                    <a:pt x="4410334" y="633"/>
                    <a:pt x="4411460" y="1759"/>
                  </a:cubicBezTo>
                  <a:cubicBezTo>
                    <a:pt x="4412586" y="2886"/>
                    <a:pt x="4413219" y="4413"/>
                    <a:pt x="4413219" y="6006"/>
                  </a:cubicBezTo>
                  <a:lnTo>
                    <a:pt x="4413219" y="137793"/>
                  </a:lnTo>
                  <a:cubicBezTo>
                    <a:pt x="4413219" y="139386"/>
                    <a:pt x="4412586" y="140913"/>
                    <a:pt x="4411460" y="142040"/>
                  </a:cubicBezTo>
                  <a:cubicBezTo>
                    <a:pt x="4410334" y="143166"/>
                    <a:pt x="4408806" y="143799"/>
                    <a:pt x="4407213" y="143799"/>
                  </a:cubicBezTo>
                  <a:lnTo>
                    <a:pt x="6006" y="143799"/>
                  </a:lnTo>
                  <a:cubicBezTo>
                    <a:pt x="4413" y="143799"/>
                    <a:pt x="2886" y="143166"/>
                    <a:pt x="1759" y="142040"/>
                  </a:cubicBezTo>
                  <a:cubicBezTo>
                    <a:pt x="633" y="140913"/>
                    <a:pt x="0" y="139386"/>
                    <a:pt x="0" y="137793"/>
                  </a:cubicBezTo>
                  <a:lnTo>
                    <a:pt x="0" y="6006"/>
                  </a:lnTo>
                  <a:cubicBezTo>
                    <a:pt x="0" y="4413"/>
                    <a:pt x="633" y="2886"/>
                    <a:pt x="1759" y="1759"/>
                  </a:cubicBezTo>
                  <a:cubicBezTo>
                    <a:pt x="2886" y="633"/>
                    <a:pt x="4413" y="0"/>
                    <a:pt x="6006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4413219" cy="105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88860" y="6794872"/>
            <a:ext cx="8329239" cy="3369789"/>
            <a:chOff x="0" y="0"/>
            <a:chExt cx="2124854" cy="8596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24854" cy="859660"/>
            </a:xfrm>
            <a:custGeom>
              <a:avLst/>
              <a:gdLst/>
              <a:ahLst/>
              <a:cxnLst/>
              <a:rect r="r" b="b" t="t" l="l"/>
              <a:pathLst>
                <a:path h="859660" w="2124854">
                  <a:moveTo>
                    <a:pt x="12083" y="0"/>
                  </a:moveTo>
                  <a:lnTo>
                    <a:pt x="2112770" y="0"/>
                  </a:lnTo>
                  <a:cubicBezTo>
                    <a:pt x="2119444" y="0"/>
                    <a:pt x="2124854" y="5410"/>
                    <a:pt x="2124854" y="12083"/>
                  </a:cubicBezTo>
                  <a:lnTo>
                    <a:pt x="2124854" y="847576"/>
                  </a:lnTo>
                  <a:cubicBezTo>
                    <a:pt x="2124854" y="854250"/>
                    <a:pt x="2119444" y="859660"/>
                    <a:pt x="2112770" y="859660"/>
                  </a:cubicBezTo>
                  <a:lnTo>
                    <a:pt x="12083" y="859660"/>
                  </a:lnTo>
                  <a:cubicBezTo>
                    <a:pt x="8879" y="859660"/>
                    <a:pt x="5805" y="858386"/>
                    <a:pt x="3539" y="856120"/>
                  </a:cubicBezTo>
                  <a:cubicBezTo>
                    <a:pt x="1273" y="853854"/>
                    <a:pt x="0" y="850781"/>
                    <a:pt x="0" y="847576"/>
                  </a:cubicBezTo>
                  <a:lnTo>
                    <a:pt x="0" y="12083"/>
                  </a:lnTo>
                  <a:cubicBezTo>
                    <a:pt x="0" y="5410"/>
                    <a:pt x="5410" y="0"/>
                    <a:pt x="12083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2124854" cy="821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861657" y="3884364"/>
          <a:ext cx="7995008" cy="6280298"/>
        </p:xfrm>
        <a:graphic>
          <a:graphicData uri="http://schemas.openxmlformats.org/drawingml/2006/table">
            <a:tbl>
              <a:tblPr/>
              <a:tblGrid>
                <a:gridCol w="5262032"/>
                <a:gridCol w="2732976"/>
              </a:tblGrid>
              <a:tr h="776234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15130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Selected Models: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15130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Selected Models: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</a:tr>
              <a:tr h="109247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Basic, easy to interpret, also used in the combined (fusion)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47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Powerful model for tabular data; tested on vitals alone and on text+vitals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47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Fast alternative to XGBoost; also tested in the combined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LightGBM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35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Text tokenized using bert-base-multilingual-cased for future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BERT (Tokenization)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31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TF-IDF on text + vitals → 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Fusion Pipeline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861657" y="102818"/>
            <a:ext cx="7369653" cy="99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5"/>
              </a:lnSpc>
            </a:pPr>
            <a:r>
              <a:rPr lang="en-US" sz="607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Modeling &amp;</a:t>
            </a:r>
            <a:r>
              <a:rPr lang="en-US" sz="607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Pipeline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7903" y="1889269"/>
            <a:ext cx="12304339" cy="174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3"/>
              </a:lnSpc>
            </a:pPr>
            <a:r>
              <a:rPr lang="en-US" sz="20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</a:t>
            </a:r>
            <a:r>
              <a:rPr lang="en-US" sz="20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essing Pipeline:</a:t>
            </a:r>
          </a:p>
          <a:p>
            <a:pPr algn="l">
              <a:lnSpc>
                <a:spcPts val="2733"/>
              </a:lnSpc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Text data was combined with physiological measurements using a scikit-learn pipeline: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TF-IDF applied to combined_text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SimpleImputer and StandardScaler used for vit</a:t>
            </a: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als (HR_diff, RR_diff, Temp_diff, BP_SYS_diff, BP_DIA_diff)</a:t>
            </a:r>
          </a:p>
          <a:p>
            <a:pPr algn="l" marL="393382" indent="-196691" lvl="1">
              <a:lnSpc>
                <a:spcPts val="2733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Spelling</a:t>
            </a: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correction and stopword re</a:t>
            </a: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moval w</a:t>
            </a:r>
            <a:r>
              <a:rPr lang="en-US" sz="182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ere applied to the text (for certain models)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6813" y="1238792"/>
            <a:ext cx="13810486" cy="40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  <a:spcBef>
                <a:spcPct val="0"/>
              </a:spcBef>
            </a:pPr>
            <a:r>
              <a:rPr lang="en-US" b="true" sz="222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Classify changes in patient condit</a:t>
            </a:r>
            <a:r>
              <a:rPr lang="en-US" b="true" sz="2222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 based on clinical notes and vital sign deltas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9245" y="7033299"/>
            <a:ext cx="7928468" cy="283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b="true" sz="19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Not</a:t>
            </a:r>
            <a:r>
              <a:rPr lang="en-US" b="true" sz="1984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es:</a:t>
            </a:r>
          </a:p>
          <a:p>
            <a:pPr algn="l" marL="406130" indent="-203065" lvl="1">
              <a:lnSpc>
                <a:spcPts val="2821"/>
              </a:lnSpc>
              <a:spcBef>
                <a:spcPct val="0"/>
              </a:spcBef>
              <a:buFont typeface="Arial"/>
              <a:buChar char="•"/>
            </a:pP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spli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/V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dati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n/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 s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ts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ing S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tratified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plit to preserve la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bel distribution</a:t>
            </a:r>
          </a:p>
          <a:p>
            <a:pPr algn="l" marL="406130" indent="-203065" lvl="1">
              <a:lnSpc>
                <a:spcPts val="2821"/>
              </a:lnSpc>
              <a:spcBef>
                <a:spcPct val="0"/>
              </a:spcBef>
              <a:buFont typeface="Arial"/>
              <a:buChar char="•"/>
            </a:pP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5-fold Cro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ss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idation was used for perform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ance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evaluation</a:t>
            </a:r>
          </a:p>
          <a:p>
            <a:pPr algn="l" marL="406130" indent="-203065" lvl="1">
              <a:lnSpc>
                <a:spcPts val="2821"/>
              </a:lnSpc>
              <a:spcBef>
                <a:spcPct val="0"/>
              </a:spcBef>
              <a:buFont typeface="Arial"/>
              <a:buChar char="•"/>
            </a:pP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mparativ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ana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ysi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w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 conducted betw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 t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xt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clea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ed/correc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</a:t>
            </a:r>
          </a:p>
          <a:p>
            <a:pPr algn="l" marL="406130" indent="-203065" lvl="1">
              <a:lnSpc>
                <a:spcPts val="2821"/>
              </a:lnSpc>
              <a:spcBef>
                <a:spcPct val="0"/>
              </a:spcBef>
              <a:buFont typeface="Arial"/>
              <a:buChar char="•"/>
            </a:pP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were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kept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 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 p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ssible to ensu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clinical</a:t>
            </a:r>
            <a:r>
              <a:rPr lang="en-US" sz="188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interpretability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340802"/>
            <a:ext cx="12305229" cy="6208001"/>
            <a:chOff x="0" y="0"/>
            <a:chExt cx="3240883" cy="1635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40883" cy="1635029"/>
            </a:xfrm>
            <a:custGeom>
              <a:avLst/>
              <a:gdLst/>
              <a:ahLst/>
              <a:cxnLst/>
              <a:rect r="r" b="b" t="t" l="l"/>
              <a:pathLst>
                <a:path h="1635029" w="3240883">
                  <a:moveTo>
                    <a:pt x="8179" y="0"/>
                  </a:moveTo>
                  <a:lnTo>
                    <a:pt x="3232704" y="0"/>
                  </a:lnTo>
                  <a:cubicBezTo>
                    <a:pt x="3234873" y="0"/>
                    <a:pt x="3236954" y="862"/>
                    <a:pt x="3238488" y="2396"/>
                  </a:cubicBezTo>
                  <a:cubicBezTo>
                    <a:pt x="3240021" y="3929"/>
                    <a:pt x="3240883" y="6010"/>
                    <a:pt x="3240883" y="8179"/>
                  </a:cubicBezTo>
                  <a:lnTo>
                    <a:pt x="3240883" y="1626850"/>
                  </a:lnTo>
                  <a:cubicBezTo>
                    <a:pt x="3240883" y="1629019"/>
                    <a:pt x="3240021" y="1631100"/>
                    <a:pt x="3238488" y="1632633"/>
                  </a:cubicBezTo>
                  <a:cubicBezTo>
                    <a:pt x="3236954" y="1634167"/>
                    <a:pt x="3234873" y="1635029"/>
                    <a:pt x="3232704" y="1635029"/>
                  </a:cubicBezTo>
                  <a:lnTo>
                    <a:pt x="8179" y="1635029"/>
                  </a:lnTo>
                  <a:cubicBezTo>
                    <a:pt x="6010" y="1635029"/>
                    <a:pt x="3929" y="1634167"/>
                    <a:pt x="2396" y="1632633"/>
                  </a:cubicBezTo>
                  <a:cubicBezTo>
                    <a:pt x="862" y="1631100"/>
                    <a:pt x="0" y="1629019"/>
                    <a:pt x="0" y="1626850"/>
                  </a:cubicBezTo>
                  <a:lnTo>
                    <a:pt x="0" y="8179"/>
                  </a:lnTo>
                  <a:cubicBezTo>
                    <a:pt x="0" y="6010"/>
                    <a:pt x="862" y="3929"/>
                    <a:pt x="2396" y="2396"/>
                  </a:cubicBezTo>
                  <a:cubicBezTo>
                    <a:pt x="3929" y="862"/>
                    <a:pt x="6010" y="0"/>
                    <a:pt x="817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240883" cy="1596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86464" y="1403181"/>
            <a:ext cx="11608738" cy="633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Metrics: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</a:t>
            </a: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uracy: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proportion of correct predictions out of all samples.</a:t>
            </a:r>
          </a:p>
          <a:p>
            <a:pPr algn="l">
              <a:lnSpc>
                <a:spcPts val="2807"/>
              </a:lnSpc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basic and convenient metric for overall comparison.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Macro </a:t>
            </a: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F1-Score: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harmonic mean of P</a:t>
            </a:r>
            <a:r>
              <a:rPr lang="en-US" sz="1871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</a:t>
            </a: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isi</a:t>
            </a:r>
            <a:r>
              <a:rPr lang="en-US" sz="1871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 and Recall, calculated separately for each class and then averaged.</a:t>
            </a:r>
          </a:p>
          <a:p>
            <a:pPr algn="l">
              <a:lnSpc>
                <a:spcPts val="2807"/>
              </a:lnSpc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Particularly useful in cases of class imbalanc</a:t>
            </a:r>
            <a:r>
              <a:rPr lang="en-US" sz="1871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e.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ecision &amp; Recall: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Precision: The percentage of correct predictions out of all instances predicted for a given class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Recall: The percentage of actual class instances correctly identified by the model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 Methodology: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 early split was performed into Train/Validation/Test sets: 90% Train+Val / 10% Test, using stratified split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Within the Train+Val set, an additional split of 80% Train / 20% Validation was applied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some models, 5-fold Stratified Cross Validation was used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Metrics were computed using cross_validate from scikit-learn, without relying on classification_report</a:t>
            </a:r>
          </a:p>
          <a:p>
            <a:pPr algn="l">
              <a:lnSpc>
                <a:spcPts val="2807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95201" y="437434"/>
            <a:ext cx="1091984" cy="1032422"/>
          </a:xfrm>
          <a:custGeom>
            <a:avLst/>
            <a:gdLst/>
            <a:ahLst/>
            <a:cxnLst/>
            <a:rect r="r" b="b" t="t" l="l"/>
            <a:pathLst>
              <a:path h="1032422" w="1091984">
                <a:moveTo>
                  <a:pt x="0" y="0"/>
                </a:moveTo>
                <a:lnTo>
                  <a:pt x="1091985" y="0"/>
                </a:lnTo>
                <a:lnTo>
                  <a:pt x="1091985" y="1032422"/>
                </a:lnTo>
                <a:lnTo>
                  <a:pt x="0" y="1032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657166"/>
            <a:ext cx="14283234" cy="2463858"/>
          </a:xfrm>
          <a:custGeom>
            <a:avLst/>
            <a:gdLst/>
            <a:ahLst/>
            <a:cxnLst/>
            <a:rect r="r" b="b" t="t" l="l"/>
            <a:pathLst>
              <a:path h="2463858" w="14283234">
                <a:moveTo>
                  <a:pt x="0" y="0"/>
                </a:moveTo>
                <a:lnTo>
                  <a:pt x="14283234" y="0"/>
                </a:lnTo>
                <a:lnTo>
                  <a:pt x="14283234" y="2463857"/>
                </a:lnTo>
                <a:lnTo>
                  <a:pt x="0" y="2463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00819"/>
            <a:ext cx="13519369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Ev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aluation Metrics &amp; Performance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954" y="5648294"/>
            <a:ext cx="17157742" cy="4415884"/>
            <a:chOff x="0" y="0"/>
            <a:chExt cx="4518911" cy="11630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8911" cy="1163031"/>
            </a:xfrm>
            <a:custGeom>
              <a:avLst/>
              <a:gdLst/>
              <a:ahLst/>
              <a:cxnLst/>
              <a:rect r="r" b="b" t="t" l="l"/>
              <a:pathLst>
                <a:path h="1163031" w="4518911">
                  <a:moveTo>
                    <a:pt x="5866" y="0"/>
                  </a:moveTo>
                  <a:lnTo>
                    <a:pt x="4513045" y="0"/>
                  </a:lnTo>
                  <a:cubicBezTo>
                    <a:pt x="4516285" y="0"/>
                    <a:pt x="4518911" y="2626"/>
                    <a:pt x="4518911" y="5866"/>
                  </a:cubicBezTo>
                  <a:lnTo>
                    <a:pt x="4518911" y="1157165"/>
                  </a:lnTo>
                  <a:cubicBezTo>
                    <a:pt x="4518911" y="1160405"/>
                    <a:pt x="4516285" y="1163031"/>
                    <a:pt x="4513045" y="1163031"/>
                  </a:cubicBezTo>
                  <a:lnTo>
                    <a:pt x="5866" y="1163031"/>
                  </a:lnTo>
                  <a:cubicBezTo>
                    <a:pt x="2626" y="1163031"/>
                    <a:pt x="0" y="1160405"/>
                    <a:pt x="0" y="1157165"/>
                  </a:cubicBezTo>
                  <a:lnTo>
                    <a:pt x="0" y="5866"/>
                  </a:lnTo>
                  <a:cubicBezTo>
                    <a:pt x="0" y="2626"/>
                    <a:pt x="2626" y="0"/>
                    <a:pt x="5866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518911" cy="1124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707724">
            <a:off x="13071168" y="221510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7" y="0"/>
                </a:lnTo>
                <a:lnTo>
                  <a:pt x="1447837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5954" y="1597987"/>
            <a:ext cx="17157742" cy="3859807"/>
            <a:chOff x="0" y="0"/>
            <a:chExt cx="4518911" cy="10165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18911" cy="1016575"/>
            </a:xfrm>
            <a:custGeom>
              <a:avLst/>
              <a:gdLst/>
              <a:ahLst/>
              <a:cxnLst/>
              <a:rect r="r" b="b" t="t" l="l"/>
              <a:pathLst>
                <a:path h="1016575" w="4518911">
                  <a:moveTo>
                    <a:pt x="5866" y="0"/>
                  </a:moveTo>
                  <a:lnTo>
                    <a:pt x="4513045" y="0"/>
                  </a:lnTo>
                  <a:cubicBezTo>
                    <a:pt x="4516285" y="0"/>
                    <a:pt x="4518911" y="2626"/>
                    <a:pt x="4518911" y="5866"/>
                  </a:cubicBezTo>
                  <a:lnTo>
                    <a:pt x="4518911" y="1010709"/>
                  </a:lnTo>
                  <a:cubicBezTo>
                    <a:pt x="4518911" y="1012265"/>
                    <a:pt x="4518293" y="1013757"/>
                    <a:pt x="4517193" y="1014857"/>
                  </a:cubicBezTo>
                  <a:cubicBezTo>
                    <a:pt x="4516093" y="1015957"/>
                    <a:pt x="4514601" y="1016575"/>
                    <a:pt x="4513045" y="1016575"/>
                  </a:cubicBezTo>
                  <a:lnTo>
                    <a:pt x="5866" y="1016575"/>
                  </a:lnTo>
                  <a:cubicBezTo>
                    <a:pt x="2626" y="1016575"/>
                    <a:pt x="0" y="1013949"/>
                    <a:pt x="0" y="1010709"/>
                  </a:cubicBezTo>
                  <a:lnTo>
                    <a:pt x="0" y="5866"/>
                  </a:lnTo>
                  <a:cubicBezTo>
                    <a:pt x="0" y="2626"/>
                    <a:pt x="2626" y="0"/>
                    <a:pt x="5866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4518911" cy="978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291279" y="1288098"/>
            <a:ext cx="1059293" cy="806387"/>
          </a:xfrm>
          <a:custGeom>
            <a:avLst/>
            <a:gdLst/>
            <a:ahLst/>
            <a:cxnLst/>
            <a:rect r="r" b="b" t="t" l="l"/>
            <a:pathLst>
              <a:path h="806387" w="1059293">
                <a:moveTo>
                  <a:pt x="0" y="0"/>
                </a:moveTo>
                <a:lnTo>
                  <a:pt x="1059293" y="0"/>
                </a:lnTo>
                <a:lnTo>
                  <a:pt x="1059293" y="806387"/>
                </a:lnTo>
                <a:lnTo>
                  <a:pt x="0" y="806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5457" y="406852"/>
            <a:ext cx="11363805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Intermedia</a:t>
            </a:r>
            <a:r>
              <a:rPr lang="en-US" sz="60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 &amp; Baseline Results</a:t>
            </a:r>
          </a:p>
        </p:txBody>
      </p:sp>
      <p:graphicFrame>
        <p:nvGraphicFramePr>
          <p:cNvPr name="Object 12" id="12"/>
          <p:cNvGraphicFramePr/>
          <p:nvPr/>
        </p:nvGraphicFramePr>
        <p:xfrm>
          <a:off x="878580" y="2224518"/>
          <a:ext cx="5029200" cy="1257300"/>
        </p:xfrm>
        <a:graphic>
          <a:graphicData uri="http://schemas.openxmlformats.org/presentationml/2006/ole">
            <p:oleObj imgW="6032500" imgH="22606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13" id="13"/>
          <p:cNvGraphicFramePr/>
          <p:nvPr/>
        </p:nvGraphicFramePr>
        <p:xfrm>
          <a:off x="725457" y="6540969"/>
          <a:ext cx="3771900" cy="1257300"/>
        </p:xfrm>
        <a:graphic>
          <a:graphicData uri="http://schemas.openxmlformats.org/presentationml/2006/ole">
            <p:oleObj imgW="4521200" imgH="2006600" r:id="rId1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1714453" y="5948778"/>
            <a:ext cx="4909229" cy="40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7"/>
              </a:lnSpc>
              <a:spcBef>
                <a:spcPct val="0"/>
              </a:spcBef>
            </a:pPr>
            <a:r>
              <a:rPr lang="en-US" b="true" sz="22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Fusion Model</a:t>
            </a:r>
            <a:r>
              <a:rPr lang="en-US" b="true" sz="22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Text + Vitals Deltas: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5457" y="8835191"/>
            <a:ext cx="7145081" cy="66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7"/>
              </a:lnSpc>
              <a:spcBef>
                <a:spcPct val="0"/>
              </a:spcBef>
            </a:pPr>
            <a:r>
              <a:rPr lang="en-US" b="true" sz="18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Conclusion: </a:t>
            </a:r>
            <a:r>
              <a:rPr lang="en-US" sz="18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Significant improvement over text-only models. Integrating vital sign deltas adds clear value.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40829" y="1959817"/>
            <a:ext cx="8762866" cy="306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7"/>
              </a:lnSpc>
            </a:pPr>
            <a:r>
              <a:rPr lang="en-US" sz="18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Process:</a:t>
            </a:r>
          </a:p>
          <a:p>
            <a:pPr algn="l">
              <a:lnSpc>
                <a:spcPts val="2707"/>
              </a:lnSpc>
            </a:pPr>
            <a:r>
              <a:rPr lang="en-US" sz="18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Input:</a:t>
            </a:r>
          </a:p>
          <a:p>
            <a:pPr algn="l">
              <a:lnSpc>
                <a:spcPts val="2707"/>
              </a:lnSpc>
            </a:pPr>
            <a:r>
              <a:rPr lang="en-US" sz="18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Free-text from medical records</a:t>
            </a:r>
          </a:p>
          <a:p>
            <a:pPr algn="l">
              <a:lnSpc>
                <a:spcPts val="2707"/>
              </a:lnSpc>
            </a:pPr>
            <a:r>
              <a:rPr lang="en-US" sz="18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 Processing:</a:t>
            </a:r>
          </a:p>
          <a:p>
            <a:pPr algn="l" marL="389739" indent="-194869" lvl="1">
              <a:lnSpc>
                <a:spcPts val="2707"/>
              </a:lnSpc>
              <a:buFont typeface="Arial"/>
              <a:buChar char="•"/>
            </a:pPr>
            <a:r>
              <a:rPr lang="en-US" sz="18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TF-IDF Vectorization – Extracting features based on word frequency</a:t>
            </a:r>
          </a:p>
          <a:p>
            <a:pPr algn="l">
              <a:lnSpc>
                <a:spcPts val="2707"/>
              </a:lnSpc>
            </a:pPr>
            <a:r>
              <a:rPr lang="en-US" sz="18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Two Experiments:</a:t>
            </a:r>
          </a:p>
          <a:p>
            <a:pPr algn="l" marL="389739" indent="-194869" lvl="1">
              <a:lnSpc>
                <a:spcPts val="2707"/>
              </a:lnSpc>
              <a:buFont typeface="Arial"/>
              <a:buChar char="•"/>
            </a:pPr>
            <a:r>
              <a:rPr lang="en-US" sz="18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Raw Text – No cleaning applied</a:t>
            </a:r>
          </a:p>
          <a:p>
            <a:pPr algn="l" marL="389739" indent="-194869" lvl="1">
              <a:lnSpc>
                <a:spcPts val="2707"/>
              </a:lnSpc>
              <a:buFont typeface="Arial"/>
              <a:buChar char="•"/>
            </a:pPr>
            <a:r>
              <a:rPr lang="en-US" sz="18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Cleaned Text – Stopword removal and spelling correction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09296" y="1689476"/>
            <a:ext cx="5577402" cy="40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7"/>
              </a:lnSpc>
              <a:spcBef>
                <a:spcPct val="0"/>
              </a:spcBef>
            </a:pPr>
            <a:r>
              <a:rPr lang="en-US" b="true" sz="22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Baseline Models</a:t>
            </a:r>
            <a:r>
              <a:rPr lang="en-US" b="true" sz="2205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(Train+Val, 5-fold CV):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40829" y="5786853"/>
            <a:ext cx="8109570" cy="419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Process:</a:t>
            </a:r>
          </a:p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Input:</a:t>
            </a:r>
          </a:p>
          <a:p>
            <a:pPr algn="l">
              <a:lnSpc>
                <a:spcPts val="2557"/>
              </a:lnSpc>
            </a:pPr>
            <a:r>
              <a:rPr lang="en-US" sz="1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Clinical Text → Processed using TF-IDF</a:t>
            </a:r>
          </a:p>
          <a:p>
            <a:pPr algn="l">
              <a:lnSpc>
                <a:spcPts val="2557"/>
              </a:lnSpc>
            </a:pPr>
            <a:r>
              <a:rPr lang="en-US" sz="1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Physiological Measurements → Calculated as delta values (change between consecutive readings)</a:t>
            </a:r>
          </a:p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Prepr</a:t>
            </a:r>
            <a:r>
              <a:rPr lang="en-US" sz="1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ocessing:</a:t>
            </a:r>
          </a:p>
          <a:p>
            <a:pPr algn="l">
              <a:lnSpc>
                <a:spcPts val="2557"/>
              </a:lnSpc>
            </a:pPr>
            <a:r>
              <a:rPr lang="en-US" sz="1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Imputer to handle missing values</a:t>
            </a:r>
          </a:p>
          <a:p>
            <a:pPr algn="l">
              <a:lnSpc>
                <a:spcPts val="2557"/>
              </a:lnSpc>
            </a:pPr>
            <a:r>
              <a:rPr lang="en-US" sz="1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</a:t>
            </a:r>
            <a:r>
              <a:rPr lang="en-US" sz="1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andardScaler to normalize the vitals</a:t>
            </a:r>
          </a:p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Fusion:</a:t>
            </a:r>
          </a:p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unified pipeline combini</a:t>
            </a:r>
            <a:r>
              <a:rPr lang="en-US" sz="1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ng both text features and vital sign deltas</a:t>
            </a:r>
          </a:p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Model:</a:t>
            </a:r>
          </a:p>
          <a:p>
            <a:pPr algn="l">
              <a:lnSpc>
                <a:spcPts val="2557"/>
              </a:lnSpc>
            </a:pPr>
            <a:r>
              <a:rPr lang="en-US" sz="17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Logistic Regression – Classic and interpretable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78580" y="4669158"/>
            <a:ext cx="7145081" cy="66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7"/>
              </a:lnSpc>
              <a:spcBef>
                <a:spcPct val="0"/>
              </a:spcBef>
            </a:pPr>
            <a:r>
              <a:rPr lang="en-US" b="true" sz="18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Conclusion: </a:t>
            </a:r>
            <a:r>
              <a:rPr lang="en-US" sz="18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Eve</a:t>
            </a:r>
            <a:r>
              <a:rPr lang="en-US" sz="1805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 a simple text-only model performs well, but excessive text cleaning reduces performance.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DAGpLi1E0Bg</dc:identifier>
  <dcterms:modified xsi:type="dcterms:W3CDTF">2011-08-01T06:04:30Z</dcterms:modified>
  <cp:revision>1</cp:revision>
  <dc:title>Healthcare Medical Presentation final</dc:title>
</cp:coreProperties>
</file>